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4"/>
  </p:sldMasterIdLst>
  <p:notesMasterIdLst>
    <p:notesMasterId r:id="rId45"/>
  </p:notesMasterIdLst>
  <p:handoutMasterIdLst>
    <p:handoutMasterId r:id="rId46"/>
  </p:handoutMasterIdLst>
  <p:sldIdLst>
    <p:sldId id="266" r:id="rId5"/>
    <p:sldId id="268" r:id="rId6"/>
    <p:sldId id="330" r:id="rId7"/>
    <p:sldId id="257" r:id="rId8"/>
    <p:sldId id="291"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293" r:id="rId22"/>
    <p:sldId id="295" r:id="rId23"/>
    <p:sldId id="296" r:id="rId24"/>
    <p:sldId id="297" r:id="rId25"/>
    <p:sldId id="331" r:id="rId26"/>
    <p:sldId id="335" r:id="rId27"/>
    <p:sldId id="334" r:id="rId28"/>
    <p:sldId id="324" r:id="rId29"/>
    <p:sldId id="325" r:id="rId30"/>
    <p:sldId id="323" r:id="rId31"/>
    <p:sldId id="304" r:id="rId32"/>
    <p:sldId id="305" r:id="rId33"/>
    <p:sldId id="326" r:id="rId34"/>
    <p:sldId id="306" r:id="rId35"/>
    <p:sldId id="307" r:id="rId36"/>
    <p:sldId id="301" r:id="rId37"/>
    <p:sldId id="327" r:id="rId38"/>
    <p:sldId id="302" r:id="rId39"/>
    <p:sldId id="328" r:id="rId40"/>
    <p:sldId id="329" r:id="rId41"/>
    <p:sldId id="332" r:id="rId42"/>
    <p:sldId id="333" r:id="rId43"/>
    <p:sldId id="276" r:id="rId44"/>
  </p:sldIdLst>
  <p:sldSz cx="9144000" cy="6858000" type="screen4x3"/>
  <p:notesSz cx="6858000" cy="9144000"/>
  <p:defaultTextStyle>
    <a:defPPr>
      <a:defRPr lang="en-US"/>
    </a:defPPr>
    <a:lvl1pPr algn="ctr" rtl="0" fontAlgn="base">
      <a:lnSpc>
        <a:spcPct val="90000"/>
      </a:lnSpc>
      <a:spcBef>
        <a:spcPct val="0"/>
      </a:spcBef>
      <a:spcAft>
        <a:spcPct val="0"/>
      </a:spcAft>
      <a:defRPr sz="2000" kern="1200">
        <a:solidFill>
          <a:schemeClr val="tx2"/>
        </a:solidFill>
        <a:latin typeface="Arial" charset="0"/>
        <a:ea typeface="+mn-ea"/>
        <a:cs typeface="+mn-cs"/>
      </a:defRPr>
    </a:lvl1pPr>
    <a:lvl2pPr marL="457200" algn="ctr" rtl="0" fontAlgn="base">
      <a:lnSpc>
        <a:spcPct val="90000"/>
      </a:lnSpc>
      <a:spcBef>
        <a:spcPct val="0"/>
      </a:spcBef>
      <a:spcAft>
        <a:spcPct val="0"/>
      </a:spcAft>
      <a:defRPr sz="2000" kern="1200">
        <a:solidFill>
          <a:schemeClr val="tx2"/>
        </a:solidFill>
        <a:latin typeface="Arial" charset="0"/>
        <a:ea typeface="+mn-ea"/>
        <a:cs typeface="+mn-cs"/>
      </a:defRPr>
    </a:lvl2pPr>
    <a:lvl3pPr marL="914400" algn="ctr" rtl="0" fontAlgn="base">
      <a:lnSpc>
        <a:spcPct val="90000"/>
      </a:lnSpc>
      <a:spcBef>
        <a:spcPct val="0"/>
      </a:spcBef>
      <a:spcAft>
        <a:spcPct val="0"/>
      </a:spcAft>
      <a:defRPr sz="2000" kern="1200">
        <a:solidFill>
          <a:schemeClr val="tx2"/>
        </a:solidFill>
        <a:latin typeface="Arial" charset="0"/>
        <a:ea typeface="+mn-ea"/>
        <a:cs typeface="+mn-cs"/>
      </a:defRPr>
    </a:lvl3pPr>
    <a:lvl4pPr marL="1371600" algn="ctr" rtl="0" fontAlgn="base">
      <a:lnSpc>
        <a:spcPct val="90000"/>
      </a:lnSpc>
      <a:spcBef>
        <a:spcPct val="0"/>
      </a:spcBef>
      <a:spcAft>
        <a:spcPct val="0"/>
      </a:spcAft>
      <a:defRPr sz="2000" kern="1200">
        <a:solidFill>
          <a:schemeClr val="tx2"/>
        </a:solidFill>
        <a:latin typeface="Arial" charset="0"/>
        <a:ea typeface="+mn-ea"/>
        <a:cs typeface="+mn-cs"/>
      </a:defRPr>
    </a:lvl4pPr>
    <a:lvl5pPr marL="1828800" algn="ctr" rtl="0" fontAlgn="base">
      <a:lnSpc>
        <a:spcPct val="90000"/>
      </a:lnSpc>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8F8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6" autoAdjust="0"/>
    <p:restoredTop sz="94660"/>
  </p:normalViewPr>
  <p:slideViewPr>
    <p:cSldViewPr snapToGrid="0" snapToObjects="1">
      <p:cViewPr varScale="1">
        <p:scale>
          <a:sx n="83" d="100"/>
          <a:sy n="83" d="100"/>
        </p:scale>
        <p:origin x="-492" y="-84"/>
      </p:cViewPr>
      <p:guideLst>
        <p:guide orient="horz"/>
        <p:guide orient="horz" pos="911"/>
        <p:guide orient="horz" pos="3775"/>
        <p:guide pos="288"/>
        <p:guide pos="1651"/>
        <p:guide pos="2767"/>
        <p:guide pos="5471"/>
        <p:guide pos="1418"/>
        <p:guide pos="4107"/>
        <p:guide pos="2993"/>
        <p:guide pos="434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173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endParaRPr 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932223AD-2659-482E-BF19-C404286E5789}" type="slidenum">
              <a:rPr lang="en-US"/>
              <a:pPr/>
              <a:t>‹#›</a:t>
            </a:fld>
            <a:endParaRPr lang="en-US"/>
          </a:p>
        </p:txBody>
      </p:sp>
    </p:spTree>
    <p:extLst>
      <p:ext uri="{BB962C8B-B14F-4D97-AF65-F5344CB8AC3E}">
        <p14:creationId xmlns:p14="http://schemas.microsoft.com/office/powerpoint/2010/main" val="842944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a:solidFill>
                  <a:schemeClr val="tx1"/>
                </a:solidFill>
              </a:defRPr>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a:solidFill>
                  <a:schemeClr val="tx1"/>
                </a:solidFill>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580BB9F6-36BC-4B73-9F4A-AF33224313C5}" type="slidenum">
              <a:rPr lang="en-US"/>
              <a:pPr/>
              <a:t>‹#›</a:t>
            </a:fld>
            <a:endParaRPr lang="en-US"/>
          </a:p>
        </p:txBody>
      </p:sp>
    </p:spTree>
    <p:extLst>
      <p:ext uri="{BB962C8B-B14F-4D97-AF65-F5344CB8AC3E}">
        <p14:creationId xmlns:p14="http://schemas.microsoft.com/office/powerpoint/2010/main" val="33714082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001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001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7593" name="Picture 9" descr="AECOM_blue-green_spectrum"/>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67588" name="Rectangle 4"/>
          <p:cNvSpPr>
            <a:spLocks noChangeArrowheads="1"/>
          </p:cNvSpPr>
          <p:nvPr userDrawn="1"/>
        </p:nvSpPr>
        <p:spPr bwMode="auto">
          <a:xfrm>
            <a:off x="0" y="6003925"/>
            <a:ext cx="9144000" cy="854075"/>
          </a:xfrm>
          <a:prstGeom prst="rect">
            <a:avLst/>
          </a:prstGeom>
          <a:solidFill>
            <a:schemeClr val="bg1"/>
          </a:solidFill>
          <a:ln w="9525">
            <a:noFill/>
            <a:miter lim="800000"/>
            <a:headEnd/>
            <a:tailEnd/>
          </a:ln>
          <a:effectLst/>
        </p:spPr>
        <p:txBody>
          <a:bodyPr wrap="none" anchor="ctr"/>
          <a:lstStyle/>
          <a:p>
            <a:endParaRPr lang="en-US"/>
          </a:p>
        </p:txBody>
      </p:sp>
      <p:sp>
        <p:nvSpPr>
          <p:cNvPr id="67589" name="Rectangle 5"/>
          <p:cNvSpPr>
            <a:spLocks noGrp="1" noChangeArrowheads="1"/>
          </p:cNvSpPr>
          <p:nvPr>
            <p:ph type="ctrTitle"/>
          </p:nvPr>
        </p:nvSpPr>
        <p:spPr>
          <a:xfrm>
            <a:off x="461963" y="1428750"/>
            <a:ext cx="7123112" cy="1470025"/>
          </a:xfrm>
        </p:spPr>
        <p:txBody>
          <a:bodyPr/>
          <a:lstStyle>
            <a:lvl1pPr>
              <a:lnSpc>
                <a:spcPct val="90000"/>
              </a:lnSpc>
              <a:defRPr sz="3600" b="0">
                <a:solidFill>
                  <a:schemeClr val="bg1"/>
                </a:solidFill>
              </a:defRPr>
            </a:lvl1pPr>
          </a:lstStyle>
          <a:p>
            <a:r>
              <a:rPr lang="en-US"/>
              <a:t>Click to edit Master title style</a:t>
            </a:r>
            <a:br>
              <a:rPr lang="en-US"/>
            </a:br>
            <a:r>
              <a:rPr lang="en-US"/>
              <a:t>lkjfdlkja</a:t>
            </a:r>
          </a:p>
        </p:txBody>
      </p:sp>
      <p:sp>
        <p:nvSpPr>
          <p:cNvPr id="67590" name="Rectangle 6"/>
          <p:cNvSpPr>
            <a:spLocks noGrp="1" noChangeArrowheads="1"/>
          </p:cNvSpPr>
          <p:nvPr>
            <p:ph type="subTitle" idx="1"/>
          </p:nvPr>
        </p:nvSpPr>
        <p:spPr>
          <a:xfrm>
            <a:off x="461963" y="3486150"/>
            <a:ext cx="7123112" cy="863600"/>
          </a:xfrm>
        </p:spPr>
        <p:txBody>
          <a:bodyPr/>
          <a:lstStyle>
            <a:lvl1pPr marL="0" indent="0">
              <a:buFontTx/>
              <a:buNone/>
              <a:defRPr>
                <a:solidFill>
                  <a:schemeClr val="bg1"/>
                </a:solidFill>
              </a:defRPr>
            </a:lvl1pPr>
          </a:lstStyle>
          <a:p>
            <a:r>
              <a:rPr lang="en-US"/>
              <a:t>Click to edit Master subtitle style</a:t>
            </a:r>
          </a:p>
        </p:txBody>
      </p:sp>
      <p:pic>
        <p:nvPicPr>
          <p:cNvPr id="67592" name="Picture 8" descr="AECOM_Logo2"/>
          <p:cNvPicPr>
            <a:picLocks noChangeAspect="1" noChangeArrowheads="1"/>
          </p:cNvPicPr>
          <p:nvPr userDrawn="1"/>
        </p:nvPicPr>
        <p:blipFill>
          <a:blip r:embed="rId3" cstate="print"/>
          <a:srcRect/>
          <a:stretch>
            <a:fillRect/>
          </a:stretch>
        </p:blipFill>
        <p:spPr bwMode="auto">
          <a:xfrm>
            <a:off x="7473950" y="6189663"/>
            <a:ext cx="1314450" cy="468312"/>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18488" cy="6715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00175"/>
            <a:ext cx="8229600" cy="4525963"/>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330200"/>
            <a:ext cx="8218488" cy="6715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457200" y="1400175"/>
            <a:ext cx="8229600" cy="4525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28679" name="Picture 7" descr="AECOM_Logo2"/>
          <p:cNvPicPr>
            <a:picLocks noChangeAspect="1" noChangeArrowheads="1"/>
          </p:cNvPicPr>
          <p:nvPr/>
        </p:nvPicPr>
        <p:blipFill>
          <a:blip r:embed="rId6" cstate="print"/>
          <a:srcRect/>
          <a:stretch>
            <a:fillRect/>
          </a:stretch>
        </p:blipFill>
        <p:spPr bwMode="auto">
          <a:xfrm>
            <a:off x="7872413" y="6387878"/>
            <a:ext cx="876300" cy="312737"/>
          </a:xfrm>
          <a:prstGeom prst="rect">
            <a:avLst/>
          </a:prstGeom>
          <a:noFill/>
        </p:spPr>
      </p:pic>
      <p:pic>
        <p:nvPicPr>
          <p:cNvPr id="9" name="Picture 8" descr="CoWpgLogo.jpg"/>
          <p:cNvPicPr>
            <a:picLocks noChangeAspect="1"/>
          </p:cNvPicPr>
          <p:nvPr userDrawn="1"/>
        </p:nvPicPr>
        <p:blipFill>
          <a:blip r:embed="rId7" cstate="print"/>
          <a:stretch>
            <a:fillRect/>
          </a:stretch>
        </p:blipFill>
        <p:spPr>
          <a:xfrm>
            <a:off x="376275" y="6135154"/>
            <a:ext cx="879249" cy="576000"/>
          </a:xfrm>
          <a:prstGeom prst="rect">
            <a:avLst/>
          </a:prstGeom>
        </p:spPr>
      </p:pic>
      <p:sp>
        <p:nvSpPr>
          <p:cNvPr id="10" name="Rectangle 9"/>
          <p:cNvSpPr/>
          <p:nvPr userDrawn="1"/>
        </p:nvSpPr>
        <p:spPr>
          <a:xfrm>
            <a:off x="1188429" y="6422551"/>
            <a:ext cx="2922052" cy="216982"/>
          </a:xfrm>
          <a:prstGeom prst="rect">
            <a:avLst/>
          </a:prstGeom>
        </p:spPr>
        <p:txBody>
          <a:bodyPr wrap="square">
            <a:spAutoFit/>
          </a:bodyPr>
          <a:lstStyle/>
          <a:p>
            <a:pPr algn="l"/>
            <a:r>
              <a:rPr lang="en-US" sz="900" dirty="0" smtClean="0"/>
              <a:t>RFP 429-2011</a:t>
            </a:r>
            <a:r>
              <a:rPr lang="en-US" sz="900" baseline="0" dirty="0" smtClean="0"/>
              <a:t> - </a:t>
            </a:r>
            <a:r>
              <a:rPr lang="en-US" sz="900" dirty="0" smtClean="0"/>
              <a:t>Public Works East Yard Complex</a:t>
            </a:r>
          </a:p>
        </p:txBody>
      </p:sp>
      <p:sp>
        <p:nvSpPr>
          <p:cNvPr id="11" name="Date Placeholder 3"/>
          <p:cNvSpPr txBox="1">
            <a:spLocks/>
          </p:cNvSpPr>
          <p:nvPr userDrawn="1"/>
        </p:nvSpPr>
        <p:spPr>
          <a:xfrm>
            <a:off x="4593544" y="6422551"/>
            <a:ext cx="1188947" cy="192962"/>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Arial" charset="0"/>
                <a:ea typeface="+mn-ea"/>
                <a:cs typeface="+mn-cs"/>
              </a:rPr>
              <a:t>June 3, 2011</a:t>
            </a:r>
            <a:endParaRPr kumimoji="0" lang="en-US" sz="900" b="0"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13" name="Slide Number Placeholder 5"/>
          <p:cNvSpPr txBox="1">
            <a:spLocks/>
          </p:cNvSpPr>
          <p:nvPr userDrawn="1"/>
        </p:nvSpPr>
        <p:spPr bwMode="auto">
          <a:xfrm>
            <a:off x="6612070" y="6450121"/>
            <a:ext cx="781592" cy="16539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E9543E15-30F4-429E-A923-D63F47792751}"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38" r:id="rId1"/>
    <p:sldLayoutId id="2147483740" r:id="rId2"/>
    <p:sldLayoutId id="2147483741" r:id="rId3"/>
    <p:sldLayoutId id="2147483742" r:id="rId4"/>
  </p:sldLayoutIdLst>
  <p:hf hdr="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34950" indent="-234950" algn="l" rtl="0" eaLnBrk="1" fontAlgn="base" hangingPunct="1">
        <a:lnSpc>
          <a:spcPct val="95000"/>
        </a:lnSpc>
        <a:spcBef>
          <a:spcPct val="70000"/>
        </a:spcBef>
        <a:spcAft>
          <a:spcPct val="0"/>
        </a:spcAft>
        <a:buChar char="•"/>
        <a:defRPr sz="2400">
          <a:solidFill>
            <a:schemeClr val="tx1"/>
          </a:solidFill>
          <a:latin typeface="+mn-lt"/>
          <a:ea typeface="+mn-ea"/>
          <a:cs typeface="+mn-cs"/>
        </a:defRPr>
      </a:lvl1pPr>
      <a:lvl2pPr marL="488950" indent="-233363" algn="l" rtl="0" eaLnBrk="1" fontAlgn="base" hangingPunct="1">
        <a:lnSpc>
          <a:spcPct val="95000"/>
        </a:lnSpc>
        <a:spcBef>
          <a:spcPct val="20000"/>
        </a:spcBef>
        <a:spcAft>
          <a:spcPct val="0"/>
        </a:spcAft>
        <a:buChar char="–"/>
        <a:defRPr sz="2000">
          <a:solidFill>
            <a:schemeClr val="tx1"/>
          </a:solidFill>
          <a:latin typeface="+mn-lt"/>
        </a:defRPr>
      </a:lvl2pPr>
      <a:lvl3pPr marL="692150" indent="-168275" algn="l" rtl="0" eaLnBrk="1" fontAlgn="base" hangingPunct="1">
        <a:lnSpc>
          <a:spcPct val="95000"/>
        </a:lnSpc>
        <a:spcBef>
          <a:spcPct val="20000"/>
        </a:spcBef>
        <a:spcAft>
          <a:spcPct val="0"/>
        </a:spcAft>
        <a:buChar char="•"/>
        <a:defRPr>
          <a:solidFill>
            <a:schemeClr val="tx1"/>
          </a:solidFill>
          <a:latin typeface="+mn-lt"/>
        </a:defRPr>
      </a:lvl3pPr>
      <a:lvl4pPr marL="895350" indent="-180975" algn="l" rtl="0" eaLnBrk="1" fontAlgn="base" hangingPunct="1">
        <a:lnSpc>
          <a:spcPct val="95000"/>
        </a:lnSpc>
        <a:spcBef>
          <a:spcPct val="20000"/>
        </a:spcBef>
        <a:spcAft>
          <a:spcPct val="0"/>
        </a:spcAft>
        <a:buChar char="–"/>
        <a:defRPr sz="1600">
          <a:solidFill>
            <a:schemeClr val="tx1"/>
          </a:solidFill>
          <a:latin typeface="+mn-lt"/>
        </a:defRPr>
      </a:lvl4pPr>
      <a:lvl5pPr marL="2057400" indent="-228600" algn="l" rtl="0" eaLnBrk="1" fontAlgn="base" hangingPunct="1">
        <a:lnSpc>
          <a:spcPct val="95000"/>
        </a:lnSpc>
        <a:spcBef>
          <a:spcPct val="10000"/>
        </a:spcBef>
        <a:spcAft>
          <a:spcPct val="0"/>
        </a:spcAft>
        <a:buChar char="»"/>
        <a:defRPr sz="1600">
          <a:solidFill>
            <a:schemeClr val="tx1"/>
          </a:solidFill>
          <a:latin typeface="+mn-lt"/>
        </a:defRPr>
      </a:lvl5pPr>
      <a:lvl6pPr marL="2514600" indent="-228600" algn="l" rtl="0" eaLnBrk="1" fontAlgn="base" hangingPunct="1">
        <a:lnSpc>
          <a:spcPct val="95000"/>
        </a:lnSpc>
        <a:spcBef>
          <a:spcPct val="10000"/>
        </a:spcBef>
        <a:spcAft>
          <a:spcPct val="0"/>
        </a:spcAft>
        <a:buChar char="»"/>
        <a:defRPr sz="1600">
          <a:solidFill>
            <a:schemeClr val="tx1"/>
          </a:solidFill>
          <a:latin typeface="+mn-lt"/>
        </a:defRPr>
      </a:lvl6pPr>
      <a:lvl7pPr marL="2971800" indent="-228600" algn="l" rtl="0" eaLnBrk="1" fontAlgn="base" hangingPunct="1">
        <a:lnSpc>
          <a:spcPct val="95000"/>
        </a:lnSpc>
        <a:spcBef>
          <a:spcPct val="10000"/>
        </a:spcBef>
        <a:spcAft>
          <a:spcPct val="0"/>
        </a:spcAft>
        <a:buChar char="»"/>
        <a:defRPr sz="1600">
          <a:solidFill>
            <a:schemeClr val="tx1"/>
          </a:solidFill>
          <a:latin typeface="+mn-lt"/>
        </a:defRPr>
      </a:lvl7pPr>
      <a:lvl8pPr marL="3429000" indent="-228600" algn="l" rtl="0" eaLnBrk="1" fontAlgn="base" hangingPunct="1">
        <a:lnSpc>
          <a:spcPct val="95000"/>
        </a:lnSpc>
        <a:spcBef>
          <a:spcPct val="10000"/>
        </a:spcBef>
        <a:spcAft>
          <a:spcPct val="0"/>
        </a:spcAft>
        <a:buChar char="»"/>
        <a:defRPr sz="1600">
          <a:solidFill>
            <a:schemeClr val="tx1"/>
          </a:solidFill>
          <a:latin typeface="+mn-lt"/>
        </a:defRPr>
      </a:lvl8pPr>
      <a:lvl9pPr marL="3886200" indent="-228600" algn="l" rtl="0" eaLnBrk="1" fontAlgn="base" hangingPunct="1">
        <a:lnSpc>
          <a:spcPct val="95000"/>
        </a:lnSpc>
        <a:spcBef>
          <a:spcPct val="1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mailto:Shaun.klassen@aecom.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r>
              <a:rPr lang="en-CA" b="1" dirty="0" smtClean="0"/>
              <a:t>RFP 429-2011 </a:t>
            </a:r>
            <a:r>
              <a:rPr lang="en-CA" dirty="0" smtClean="0"/>
              <a:t>– Design and Construction of the Public Works East Yard Complex at the Former Elmwood/</a:t>
            </a:r>
            <a:r>
              <a:rPr lang="en-CA" dirty="0" err="1" smtClean="0"/>
              <a:t>Nairn</a:t>
            </a:r>
            <a:r>
              <a:rPr lang="en-CA" dirty="0" smtClean="0"/>
              <a:t> Landfill Site </a:t>
            </a:r>
            <a:endParaRPr lang="en-CA" dirty="0"/>
          </a:p>
        </p:txBody>
      </p:sp>
      <p:sp>
        <p:nvSpPr>
          <p:cNvPr id="68611" name="Rectangle 3"/>
          <p:cNvSpPr>
            <a:spLocks noGrp="1" noChangeArrowheads="1"/>
          </p:cNvSpPr>
          <p:nvPr>
            <p:ph type="subTitle" idx="1"/>
          </p:nvPr>
        </p:nvSpPr>
        <p:spPr/>
        <p:txBody>
          <a:bodyPr/>
          <a:lstStyle/>
          <a:p>
            <a:r>
              <a:rPr lang="en-US" dirty="0" smtClean="0"/>
              <a:t>AECOM</a:t>
            </a:r>
            <a:endParaRPr lang="en-US" dirty="0"/>
          </a:p>
        </p:txBody>
      </p:sp>
      <p:sp>
        <p:nvSpPr>
          <p:cNvPr id="68613" name="Text Box 5"/>
          <p:cNvSpPr txBox="1">
            <a:spLocks noChangeArrowheads="1"/>
          </p:cNvSpPr>
          <p:nvPr/>
        </p:nvSpPr>
        <p:spPr bwMode="auto">
          <a:xfrm>
            <a:off x="473075" y="6327775"/>
            <a:ext cx="1099788" cy="230832"/>
          </a:xfrm>
          <a:prstGeom prst="rect">
            <a:avLst/>
          </a:prstGeom>
          <a:noFill/>
          <a:ln w="9525">
            <a:noFill/>
            <a:miter lim="800000"/>
            <a:headEnd/>
            <a:tailEnd/>
          </a:ln>
          <a:effectLst/>
        </p:spPr>
        <p:txBody>
          <a:bodyPr wrap="none" lIns="0" tIns="0" rIns="0" bIns="0">
            <a:spAutoFit/>
          </a:bodyPr>
          <a:lstStyle/>
          <a:p>
            <a:pPr algn="l">
              <a:lnSpc>
                <a:spcPct val="100000"/>
              </a:lnSpc>
            </a:pPr>
            <a:r>
              <a:rPr lang="en-US" sz="1500" dirty="0" smtClean="0">
                <a:solidFill>
                  <a:schemeClr val="tx1"/>
                </a:solidFill>
              </a:rPr>
              <a:t>June 3, 2011</a:t>
            </a:r>
            <a:endParaRPr lang="en-US" sz="15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cstate="print"/>
          <a:srcRect l="2745" t="21933"/>
          <a:stretch>
            <a:fillRect/>
          </a:stretch>
        </p:blipFill>
        <p:spPr bwMode="auto">
          <a:xfrm>
            <a:off x="448056" y="1001713"/>
            <a:ext cx="8316000" cy="4715583"/>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01-C-1005 Conceptual Site Servicing Plan and Details</a:t>
            </a:r>
            <a:endParaRPr lang="en-US" dirty="0"/>
          </a:p>
        </p:txBody>
      </p:sp>
      <p:sp>
        <p:nvSpPr>
          <p:cNvPr id="4" name="TextBox 3"/>
          <p:cNvSpPr txBox="1"/>
          <p:nvPr/>
        </p:nvSpPr>
        <p:spPr>
          <a:xfrm>
            <a:off x="1560693" y="6016752"/>
            <a:ext cx="6756017" cy="369332"/>
          </a:xfrm>
          <a:prstGeom prst="rect">
            <a:avLst/>
          </a:prstGeom>
          <a:noFill/>
        </p:spPr>
        <p:txBody>
          <a:bodyPr wrap="none" rtlCol="0">
            <a:spAutoFit/>
          </a:bodyPr>
          <a:lstStyle/>
          <a:p>
            <a:r>
              <a:rPr lang="en-US" dirty="0" smtClean="0"/>
              <a:t>Water, wastewater, land drainage, with gas venting details</a:t>
            </a: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a:xfrm>
            <a:off x="457200" y="1010857"/>
            <a:ext cx="8319072" cy="4628904"/>
            <a:chOff x="457200" y="1010857"/>
            <a:chExt cx="8319072" cy="4628904"/>
          </a:xfrm>
        </p:grpSpPr>
        <p:pic>
          <p:nvPicPr>
            <p:cNvPr id="7" name="Picture 3"/>
            <p:cNvPicPr>
              <a:picLocks noChangeAspect="1" noChangeArrowheads="1"/>
            </p:cNvPicPr>
            <p:nvPr/>
          </p:nvPicPr>
          <p:blipFill>
            <a:blip r:embed="rId2" cstate="print"/>
            <a:srcRect l="2548" t="89699"/>
            <a:stretch>
              <a:fillRect/>
            </a:stretch>
          </p:blipFill>
          <p:spPr bwMode="auto">
            <a:xfrm>
              <a:off x="457200" y="5019360"/>
              <a:ext cx="8316000" cy="620401"/>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l="2548" t="-4922" b="96303"/>
            <a:stretch>
              <a:fillRect/>
            </a:stretch>
          </p:blipFill>
          <p:spPr bwMode="auto">
            <a:xfrm>
              <a:off x="460272" y="1010857"/>
              <a:ext cx="8316000" cy="519113"/>
            </a:xfrm>
            <a:prstGeom prst="rect">
              <a:avLst/>
            </a:prstGeom>
            <a:noFill/>
            <a:ln w="9525">
              <a:noFill/>
              <a:miter lim="800000"/>
              <a:headEnd/>
              <a:tailEnd/>
            </a:ln>
          </p:spPr>
        </p:pic>
        <p:pic>
          <p:nvPicPr>
            <p:cNvPr id="137219" name="Picture 3"/>
            <p:cNvPicPr>
              <a:picLocks noChangeAspect="1" noChangeArrowheads="1"/>
            </p:cNvPicPr>
            <p:nvPr/>
          </p:nvPicPr>
          <p:blipFill>
            <a:blip r:embed="rId2" cstate="print"/>
            <a:srcRect l="2548" t="12673" b="27216"/>
            <a:stretch>
              <a:fillRect/>
            </a:stretch>
          </p:blipFill>
          <p:spPr bwMode="auto">
            <a:xfrm>
              <a:off x="457200" y="1399032"/>
              <a:ext cx="8316000" cy="3620328"/>
            </a:xfrm>
            <a:prstGeom prst="rect">
              <a:avLst/>
            </a:prstGeom>
            <a:noFill/>
            <a:ln w="9525">
              <a:noFill/>
              <a:miter lim="800000"/>
              <a:headEnd/>
              <a:tailEnd/>
            </a:ln>
          </p:spPr>
        </p:pic>
      </p:grpSp>
      <p:sp>
        <p:nvSpPr>
          <p:cNvPr id="2" name="Title 1"/>
          <p:cNvSpPr>
            <a:spLocks noGrp="1"/>
          </p:cNvSpPr>
          <p:nvPr>
            <p:ph type="title"/>
          </p:nvPr>
        </p:nvSpPr>
        <p:spPr/>
        <p:txBody>
          <a:bodyPr/>
          <a:lstStyle/>
          <a:p>
            <a:r>
              <a:rPr lang="en-CA" dirty="0" smtClean="0"/>
              <a:t>01-C-4001 Gate Details</a:t>
            </a:r>
            <a:endParaRPr lang="en-US" dirty="0"/>
          </a:p>
        </p:txBody>
      </p:sp>
      <p:sp>
        <p:nvSpPr>
          <p:cNvPr id="8" name="TextBox 7"/>
          <p:cNvSpPr txBox="1"/>
          <p:nvPr/>
        </p:nvSpPr>
        <p:spPr>
          <a:xfrm>
            <a:off x="2481074" y="6071616"/>
            <a:ext cx="5006692" cy="369332"/>
          </a:xfrm>
          <a:prstGeom prst="rect">
            <a:avLst/>
          </a:prstGeom>
          <a:noFill/>
        </p:spPr>
        <p:txBody>
          <a:bodyPr wrap="none" rtlCol="0">
            <a:spAutoFit/>
          </a:bodyPr>
          <a:lstStyle/>
          <a:p>
            <a:r>
              <a:rPr lang="en-US" dirty="0" smtClean="0"/>
              <a:t>City’s preferred access control gate (WTP)</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CA" smtClean="0"/>
              <a:t>Appendix B.     Programming and Design Documents</a:t>
            </a:r>
            <a:endParaRPr lang="en-US" dirty="0"/>
          </a:p>
        </p:txBody>
      </p:sp>
      <p:sp>
        <p:nvSpPr>
          <p:cNvPr id="6151" name="Rectangle 7"/>
          <p:cNvSpPr>
            <a:spLocks noGrp="1" noChangeArrowheads="1"/>
          </p:cNvSpPr>
          <p:nvPr>
            <p:ph idx="1"/>
          </p:nvPr>
        </p:nvSpPr>
        <p:spPr/>
        <p:txBody>
          <a:bodyPr/>
          <a:lstStyle/>
          <a:p>
            <a:pPr>
              <a:buNone/>
            </a:pPr>
            <a:r>
              <a:rPr lang="en-CA" dirty="0" smtClean="0"/>
              <a:t>  B4.2 </a:t>
            </a:r>
            <a:r>
              <a:rPr lang="en-CA" b="1" u="sng" dirty="0" smtClean="0"/>
              <a:t>BUILDING DRAWINGS</a:t>
            </a:r>
            <a:r>
              <a:rPr lang="en-CA" dirty="0" smtClean="0"/>
              <a:t> </a:t>
            </a:r>
          </a:p>
          <a:p>
            <a:pPr>
              <a:buNone/>
            </a:pPr>
            <a:r>
              <a:rPr lang="en-CA" sz="1800" b="1" dirty="0" smtClean="0"/>
              <a:t>	A-1</a:t>
            </a:r>
            <a:r>
              <a:rPr lang="en-CA" sz="1800" dirty="0" smtClean="0"/>
              <a:t> Main Office and Garage Building Schematic Design Drawing - Floor Plans </a:t>
            </a:r>
          </a:p>
          <a:p>
            <a:pPr>
              <a:buNone/>
            </a:pPr>
            <a:r>
              <a:rPr lang="en-CA" sz="1800" b="1" dirty="0" smtClean="0"/>
              <a:t>	A-2</a:t>
            </a:r>
            <a:r>
              <a:rPr lang="en-CA" sz="1800" dirty="0" smtClean="0"/>
              <a:t> Main Office and Garage Building Schematic Design Diagram - Main Floor </a:t>
            </a:r>
          </a:p>
          <a:p>
            <a:pPr>
              <a:buNone/>
            </a:pPr>
            <a:r>
              <a:rPr lang="en-CA" sz="1800" b="1" dirty="0" smtClean="0"/>
              <a:t>	A-3</a:t>
            </a:r>
            <a:r>
              <a:rPr lang="en-CA" sz="1800" dirty="0" smtClean="0"/>
              <a:t> Main Office and Garage Building Schematic Design Diagram - Second 	Floor  </a:t>
            </a:r>
          </a:p>
          <a:p>
            <a:pPr>
              <a:buNone/>
            </a:pPr>
            <a:r>
              <a:rPr lang="en-CA" sz="1800" b="1" dirty="0" smtClean="0"/>
              <a:t>	A-4</a:t>
            </a:r>
            <a:r>
              <a:rPr lang="en-CA" sz="1800" dirty="0" smtClean="0"/>
              <a:t> Main Office and Garage Building Schematic Design Diagram - Roof Plan </a:t>
            </a:r>
          </a:p>
          <a:p>
            <a:pPr>
              <a:buNone/>
            </a:pPr>
            <a:r>
              <a:rPr lang="en-CA" sz="1800" b="1" dirty="0" smtClean="0"/>
              <a:t>	A-5</a:t>
            </a:r>
            <a:r>
              <a:rPr lang="en-CA" sz="1800" dirty="0" smtClean="0"/>
              <a:t> Main Office and Garage Building Schematic Design Diagram - Building 	Elevations </a:t>
            </a:r>
          </a:p>
          <a:p>
            <a:pPr>
              <a:buNone/>
            </a:pPr>
            <a:r>
              <a:rPr lang="en-CA" sz="1800" b="1" dirty="0" smtClean="0"/>
              <a:t>	A-6</a:t>
            </a:r>
            <a:r>
              <a:rPr lang="en-CA" sz="1800" dirty="0" smtClean="0"/>
              <a:t> Main Office and Garage Building Schematic Design Diagram - Building 	Sections </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cstate="print"/>
          <a:srcRect/>
          <a:stretch>
            <a:fillRect/>
          </a:stretch>
        </p:blipFill>
        <p:spPr bwMode="auto">
          <a:xfrm>
            <a:off x="658368" y="1001713"/>
            <a:ext cx="7920000" cy="5123539"/>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A-1 Main Office and Garage Building Schematic Design Drawing - Floor Plans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cstate="print"/>
          <a:srcRect/>
          <a:stretch>
            <a:fillRect/>
          </a:stretch>
        </p:blipFill>
        <p:spPr bwMode="auto">
          <a:xfrm>
            <a:off x="585216" y="1001713"/>
            <a:ext cx="7920000" cy="5123539"/>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A-2 Main Office and Garage Building Schematic Design Diagram - Main Floor</a:t>
            </a:r>
            <a:endParaRPr lang="en-US" dirty="0"/>
          </a:p>
        </p:txBody>
      </p:sp>
      <p:sp>
        <p:nvSpPr>
          <p:cNvPr id="4" name="TextBox 3"/>
          <p:cNvSpPr txBox="1"/>
          <p:nvPr/>
        </p:nvSpPr>
        <p:spPr>
          <a:xfrm>
            <a:off x="1028076" y="6078974"/>
            <a:ext cx="7237880" cy="369332"/>
          </a:xfrm>
          <a:prstGeom prst="rect">
            <a:avLst/>
          </a:prstGeom>
          <a:noFill/>
        </p:spPr>
        <p:txBody>
          <a:bodyPr wrap="none" rtlCol="0">
            <a:spAutoFit/>
          </a:bodyPr>
          <a:lstStyle/>
          <a:p>
            <a:r>
              <a:rPr lang="en-US" dirty="0" smtClean="0"/>
              <a:t>Mechanical, electrical and telecommunications are in gross up</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print"/>
          <a:srcRect/>
          <a:stretch>
            <a:fillRect/>
          </a:stretch>
        </p:blipFill>
        <p:spPr bwMode="auto">
          <a:xfrm>
            <a:off x="576072" y="1001713"/>
            <a:ext cx="7920000" cy="5123539"/>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A-3 Main Office and Garage Building Schematic Design Diagram - Second 	Floor</a:t>
            </a:r>
            <a:endParaRPr lang="en-US" dirty="0"/>
          </a:p>
        </p:txBody>
      </p:sp>
      <p:sp>
        <p:nvSpPr>
          <p:cNvPr id="4" name="TextBox 3"/>
          <p:cNvSpPr txBox="1"/>
          <p:nvPr/>
        </p:nvSpPr>
        <p:spPr>
          <a:xfrm>
            <a:off x="1836062" y="6069830"/>
            <a:ext cx="6079101" cy="369332"/>
          </a:xfrm>
          <a:prstGeom prst="rect">
            <a:avLst/>
          </a:prstGeom>
          <a:noFill/>
        </p:spPr>
        <p:txBody>
          <a:bodyPr wrap="none" rtlCol="0">
            <a:spAutoFit/>
          </a:bodyPr>
          <a:lstStyle/>
          <a:p>
            <a:r>
              <a:rPr lang="en-US" dirty="0" smtClean="0"/>
              <a:t>Additional Office and Storage are unfinished spaces</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print"/>
          <a:srcRect/>
          <a:stretch>
            <a:fillRect/>
          </a:stretch>
        </p:blipFill>
        <p:spPr bwMode="auto">
          <a:xfrm>
            <a:off x="603504" y="1001713"/>
            <a:ext cx="7920000" cy="5123539"/>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A-5 Main Office and Garage Building Schematic Design Diagram - Building Elevations </a:t>
            </a:r>
            <a:br>
              <a:rPr lang="en-CA" dirty="0" smtClean="0"/>
            </a:br>
            <a:r>
              <a:rPr lang="en-CA" dirty="0" smtClean="0"/>
              <a:t>	</a:t>
            </a:r>
            <a:r>
              <a:rPr lang="en-US" dirty="0" smtClean="0"/>
              <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2" cstate="print"/>
          <a:srcRect/>
          <a:stretch>
            <a:fillRect/>
          </a:stretch>
        </p:blipFill>
        <p:spPr bwMode="auto">
          <a:xfrm>
            <a:off x="612648" y="1001713"/>
            <a:ext cx="7920000" cy="5123539"/>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A-6 Main Office and Garage Building Schematic Design Diagram - Building Sections </a:t>
            </a:r>
            <a:r>
              <a:rPr lang="en-US" dirty="0" smtClean="0"/>
              <a:t/>
            </a:r>
            <a:br>
              <a:rPr lang="en-US" dirty="0" smtClean="0"/>
            </a:br>
            <a:endParaRPr lang="en-US" dirty="0"/>
          </a:p>
        </p:txBody>
      </p:sp>
      <p:sp>
        <p:nvSpPr>
          <p:cNvPr id="4" name="TextBox 3"/>
          <p:cNvSpPr txBox="1"/>
          <p:nvPr/>
        </p:nvSpPr>
        <p:spPr>
          <a:xfrm>
            <a:off x="3681991" y="6051542"/>
            <a:ext cx="2403671" cy="369332"/>
          </a:xfrm>
          <a:prstGeom prst="rect">
            <a:avLst/>
          </a:prstGeom>
          <a:noFill/>
        </p:spPr>
        <p:txBody>
          <a:bodyPr wrap="none" rtlCol="0">
            <a:spAutoFit/>
          </a:bodyPr>
          <a:lstStyle/>
          <a:p>
            <a:r>
              <a:rPr lang="en-US" dirty="0" smtClean="0"/>
              <a:t>WFMA is shell only</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CA" dirty="0" smtClean="0"/>
              <a:t>Appendix C.     Specifications </a:t>
            </a:r>
            <a:endParaRPr lang="en-US" dirty="0"/>
          </a:p>
        </p:txBody>
      </p:sp>
      <p:sp>
        <p:nvSpPr>
          <p:cNvPr id="6151" name="Rectangle 7"/>
          <p:cNvSpPr>
            <a:spLocks noGrp="1" noChangeArrowheads="1"/>
          </p:cNvSpPr>
          <p:nvPr>
            <p:ph idx="1"/>
          </p:nvPr>
        </p:nvSpPr>
        <p:spPr/>
        <p:txBody>
          <a:bodyPr/>
          <a:lstStyle/>
          <a:p>
            <a:r>
              <a:rPr lang="en-CA" dirty="0" smtClean="0"/>
              <a:t>Appendix C1 – Outline Specifications – NMS referencing the </a:t>
            </a:r>
            <a:r>
              <a:rPr lang="en-CA" i="1" dirty="0" smtClean="0"/>
              <a:t>City of Winnipeg Standard Construction Specifications </a:t>
            </a:r>
          </a:p>
          <a:p>
            <a:r>
              <a:rPr lang="en-CA" dirty="0" smtClean="0"/>
              <a:t>Appendix C2 – LEED® Requirements </a:t>
            </a:r>
            <a:r>
              <a:rPr lang="en-CA" b="1" dirty="0" smtClean="0"/>
              <a:t> </a:t>
            </a:r>
            <a:r>
              <a:rPr lang="en-CA" dirty="0" smtClean="0"/>
              <a:t> </a:t>
            </a:r>
          </a:p>
          <a:p>
            <a:pPr lvl="1"/>
            <a:r>
              <a:rPr lang="en-CA" dirty="0" smtClean="0"/>
              <a:t>.1 Table C2-1: LEED® Canada-NC 1.0 Project Checklist </a:t>
            </a:r>
            <a:r>
              <a:rPr lang="en-CA" b="1" dirty="0" smtClean="0"/>
              <a:t> </a:t>
            </a:r>
            <a:r>
              <a:rPr lang="en-CA" dirty="0" smtClean="0"/>
              <a:t> </a:t>
            </a:r>
          </a:p>
          <a:p>
            <a:pPr lvl="1"/>
            <a:r>
              <a:rPr lang="en-CA" dirty="0" smtClean="0"/>
              <a:t>.2 Table C2-2: Potential LEED® Strategies </a:t>
            </a:r>
          </a:p>
          <a:p>
            <a:r>
              <a:rPr lang="en-CA" dirty="0" smtClean="0"/>
              <a:t>Appendix C3 – MET-Rate Activity Summary Table </a:t>
            </a:r>
          </a:p>
          <a:p>
            <a:r>
              <a:rPr lang="en-CA" dirty="0" smtClean="0"/>
              <a:t>Appendix C4 – Hazardous Material Storage Summary Table </a:t>
            </a:r>
          </a:p>
          <a:p>
            <a:r>
              <a:rPr lang="en-CA" dirty="0" smtClean="0"/>
              <a:t>Appendix C5 – Equipment Summary Table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CA" smtClean="0"/>
              <a:t>Appendix C.     Specifications </a:t>
            </a:r>
            <a:endParaRPr lang="en-US" dirty="0"/>
          </a:p>
        </p:txBody>
      </p:sp>
      <p:sp>
        <p:nvSpPr>
          <p:cNvPr id="6151" name="Rectangle 7"/>
          <p:cNvSpPr>
            <a:spLocks noGrp="1" noChangeArrowheads="1"/>
          </p:cNvSpPr>
          <p:nvPr>
            <p:ph idx="1"/>
          </p:nvPr>
        </p:nvSpPr>
        <p:spPr/>
        <p:txBody>
          <a:bodyPr/>
          <a:lstStyle/>
          <a:p>
            <a:r>
              <a:rPr lang="en-CA" dirty="0" smtClean="0"/>
              <a:t>Appendix C6 – City of Winnipeg Access Control and Intrusion Detection Requirements </a:t>
            </a:r>
            <a:r>
              <a:rPr lang="en-CA" b="1" dirty="0" smtClean="0"/>
              <a:t> </a:t>
            </a:r>
            <a:r>
              <a:rPr lang="en-CA" dirty="0" smtClean="0"/>
              <a:t> </a:t>
            </a:r>
          </a:p>
          <a:p>
            <a:pPr lvl="1"/>
            <a:r>
              <a:rPr lang="en-CA" dirty="0" smtClean="0"/>
              <a:t>.1 Figure C6: Block Diagram - Access Control and Intrusion Detection</a:t>
            </a:r>
          </a:p>
          <a:p>
            <a:r>
              <a:rPr lang="en-CA" dirty="0" smtClean="0"/>
              <a:t>Appendix C7 - Figure C7: Schematic Plan for Streets Maintenance Heated Vehicle and Equipment Storage (SM-09)</a:t>
            </a:r>
          </a:p>
          <a:p>
            <a:r>
              <a:rPr lang="en-CA" dirty="0" smtClean="0"/>
              <a:t>Appendix C8 – Figure C8: Conceptual Plans for Bridge Operations Yard Building (BO-07) </a:t>
            </a:r>
          </a:p>
          <a:p>
            <a:r>
              <a:rPr lang="en-CA" dirty="0" smtClean="0"/>
              <a:t>Appendix C9 – Bridge Operations Crane Truck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4757" name="Picture 5" descr="AECOM_blue-green_spectrum"/>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4754" name="Rectangle 2"/>
          <p:cNvSpPr>
            <a:spLocks noGrp="1" noChangeArrowheads="1"/>
          </p:cNvSpPr>
          <p:nvPr>
            <p:ph type="ctrTitle"/>
          </p:nvPr>
        </p:nvSpPr>
        <p:spPr>
          <a:xfrm>
            <a:off x="461962" y="1428750"/>
            <a:ext cx="8407717" cy="1470025"/>
          </a:xfrm>
        </p:spPr>
        <p:txBody>
          <a:bodyPr/>
          <a:lstStyle/>
          <a:p>
            <a:r>
              <a:rPr lang="en-CA" b="1" dirty="0" smtClean="0"/>
              <a:t>Technical Appendices </a:t>
            </a:r>
            <a:br>
              <a:rPr lang="en-CA" b="1" dirty="0" smtClean="0"/>
            </a:br>
            <a:r>
              <a:rPr lang="en-CA" b="1" dirty="0" smtClean="0"/>
              <a:t>- </a:t>
            </a:r>
            <a:r>
              <a:rPr lang="en-CA" sz="3200" dirty="0" smtClean="0"/>
              <a:t>B.</a:t>
            </a:r>
            <a:r>
              <a:rPr lang="en-CA" dirty="0" smtClean="0"/>
              <a:t> </a:t>
            </a:r>
            <a:r>
              <a:rPr lang="en-CA" sz="3200" dirty="0" smtClean="0"/>
              <a:t>Programming and Design  Documents </a:t>
            </a:r>
            <a:br>
              <a:rPr lang="en-CA" sz="3200" dirty="0" smtClean="0"/>
            </a:br>
            <a:r>
              <a:rPr lang="en-CA" sz="3200" dirty="0" smtClean="0"/>
              <a:t>- C. Specifications </a:t>
            </a:r>
            <a:br>
              <a:rPr lang="en-CA" sz="3200" dirty="0" smtClean="0"/>
            </a:br>
            <a:r>
              <a:rPr lang="en-CA" sz="3200" dirty="0" smtClean="0"/>
              <a:t>- D. Background Information</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CA" dirty="0" smtClean="0"/>
              <a:t>Appendix D.     Background Information </a:t>
            </a:r>
            <a:endParaRPr lang="en-US" dirty="0"/>
          </a:p>
        </p:txBody>
      </p:sp>
      <p:sp>
        <p:nvSpPr>
          <p:cNvPr id="6151" name="Rectangle 7"/>
          <p:cNvSpPr>
            <a:spLocks noGrp="1" noChangeArrowheads="1"/>
          </p:cNvSpPr>
          <p:nvPr>
            <p:ph idx="1"/>
          </p:nvPr>
        </p:nvSpPr>
        <p:spPr/>
        <p:txBody>
          <a:bodyPr/>
          <a:lstStyle/>
          <a:p>
            <a:r>
              <a:rPr lang="en-CA" dirty="0" smtClean="0"/>
              <a:t>Appendix D1 – Public Works East Yards – Geotechnical Investigation </a:t>
            </a:r>
          </a:p>
          <a:p>
            <a:r>
              <a:rPr lang="en-CA" dirty="0" smtClean="0"/>
              <a:t>Appendix D2 – Public Works East Yards – Methane Gas Monitoring</a:t>
            </a:r>
          </a:p>
          <a:p>
            <a:r>
              <a:rPr lang="en-CA" dirty="0" smtClean="0"/>
              <a:t>Appendix D3 – Public Works East Yards Relocation – Traffic Impact Assessment </a:t>
            </a:r>
          </a:p>
          <a:p>
            <a:r>
              <a:rPr lang="en-CA" dirty="0" smtClean="0"/>
              <a:t>Appendix D4 – </a:t>
            </a:r>
            <a:r>
              <a:rPr lang="en-CA" i="1" dirty="0" smtClean="0"/>
              <a:t>Former Elmwood / </a:t>
            </a:r>
            <a:r>
              <a:rPr lang="en-CA" i="1" dirty="0" err="1" smtClean="0"/>
              <a:t>Nairn</a:t>
            </a:r>
            <a:r>
              <a:rPr lang="en-CA" i="1" dirty="0" smtClean="0"/>
              <a:t> Landfill Site Final Preliminary Site Condition Assessment Report (</a:t>
            </a:r>
            <a:r>
              <a:rPr lang="en-CA" dirty="0" smtClean="0"/>
              <a:t>KGS Group)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CA" dirty="0" smtClean="0"/>
              <a:t>Appendix D.     Background Information </a:t>
            </a:r>
            <a:endParaRPr lang="en-US" dirty="0"/>
          </a:p>
        </p:txBody>
      </p:sp>
      <p:sp>
        <p:nvSpPr>
          <p:cNvPr id="6151" name="Rectangle 7"/>
          <p:cNvSpPr>
            <a:spLocks noGrp="1" noChangeArrowheads="1"/>
          </p:cNvSpPr>
          <p:nvPr>
            <p:ph idx="1"/>
          </p:nvPr>
        </p:nvSpPr>
        <p:spPr/>
        <p:txBody>
          <a:bodyPr/>
          <a:lstStyle/>
          <a:p>
            <a:r>
              <a:rPr lang="en-CA" dirty="0" smtClean="0"/>
              <a:t>Appendix D5 – </a:t>
            </a:r>
            <a:r>
              <a:rPr lang="en-CA" i="1" dirty="0" smtClean="0"/>
              <a:t>Standards and Guidelines for the Mitigation of Methane Gas at Buildings and Utilities - and – Guidelines for Construction on Landfill Sites, </a:t>
            </a:r>
            <a:r>
              <a:rPr lang="en-CA" dirty="0" smtClean="0"/>
              <a:t>City of Winnipeg, Dec. 2006</a:t>
            </a:r>
            <a:r>
              <a:rPr lang="en-CA" i="1" dirty="0" smtClean="0"/>
              <a:t> </a:t>
            </a:r>
          </a:p>
          <a:p>
            <a:r>
              <a:rPr lang="en-CA" dirty="0" smtClean="0"/>
              <a:t>Appendix D6 – Land Titles </a:t>
            </a:r>
          </a:p>
          <a:p>
            <a:r>
              <a:rPr lang="en-CA" dirty="0" smtClean="0"/>
              <a:t>Appendix D7 – Plan of Survey - Snow Dump Site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AECOM_blue-green_spectrum"/>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4754" name="Rectangle 2"/>
          <p:cNvSpPr>
            <a:spLocks noGrp="1" noChangeArrowheads="1"/>
          </p:cNvSpPr>
          <p:nvPr>
            <p:ph type="ctrTitle"/>
          </p:nvPr>
        </p:nvSpPr>
        <p:spPr>
          <a:xfrm>
            <a:off x="461962" y="1428750"/>
            <a:ext cx="8407717" cy="1470025"/>
          </a:xfrm>
        </p:spPr>
        <p:txBody>
          <a:bodyPr/>
          <a:lstStyle/>
          <a:p>
            <a:r>
              <a:rPr lang="en-CA" b="1" dirty="0" smtClean="0"/>
              <a:t>Building and Site </a:t>
            </a:r>
            <a:br>
              <a:rPr lang="en-CA" b="1" dirty="0" smtClean="0"/>
            </a:br>
            <a:r>
              <a:rPr lang="en-CA" b="1" dirty="0" smtClean="0"/>
              <a:t>Design Considerations</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and Site Design Considerations </a:t>
            </a:r>
            <a:endParaRPr lang="en-CA" dirty="0"/>
          </a:p>
        </p:txBody>
      </p:sp>
      <p:sp>
        <p:nvSpPr>
          <p:cNvPr id="3" name="Content Placeholder 2"/>
          <p:cNvSpPr>
            <a:spLocks noGrp="1"/>
          </p:cNvSpPr>
          <p:nvPr>
            <p:ph idx="1"/>
          </p:nvPr>
        </p:nvSpPr>
        <p:spPr>
          <a:xfrm>
            <a:off x="446088" y="1115568"/>
            <a:ext cx="8412162" cy="4525963"/>
          </a:xfrm>
        </p:spPr>
        <p:txBody>
          <a:bodyPr/>
          <a:lstStyle/>
          <a:p>
            <a:r>
              <a:rPr lang="en-US" dirty="0" smtClean="0"/>
              <a:t>Building Area  - 9,810.8 </a:t>
            </a:r>
            <a:r>
              <a:rPr lang="en-US" dirty="0" err="1" smtClean="0"/>
              <a:t>sm</a:t>
            </a:r>
            <a:r>
              <a:rPr lang="en-US" dirty="0" smtClean="0"/>
              <a:t> (105,607 </a:t>
            </a:r>
            <a:r>
              <a:rPr lang="en-US" dirty="0" err="1" smtClean="0"/>
              <a:t>sf</a:t>
            </a:r>
            <a:r>
              <a:rPr lang="en-US" dirty="0" smtClean="0"/>
              <a:t>) Gross</a:t>
            </a:r>
          </a:p>
          <a:p>
            <a:pPr lvl="1"/>
            <a:r>
              <a:rPr lang="en-US" dirty="0" smtClean="0"/>
              <a:t>Administrative Component			 2,142.7 </a:t>
            </a:r>
            <a:r>
              <a:rPr lang="en-US" dirty="0" err="1" smtClean="0"/>
              <a:t>sm</a:t>
            </a:r>
            <a:r>
              <a:rPr lang="en-US" dirty="0" smtClean="0"/>
              <a:t>   (23,065 </a:t>
            </a:r>
            <a:r>
              <a:rPr lang="en-US" dirty="0" err="1" smtClean="0"/>
              <a:t>sf</a:t>
            </a:r>
            <a:r>
              <a:rPr lang="en-US" dirty="0" smtClean="0"/>
              <a:t>)</a:t>
            </a:r>
          </a:p>
          <a:p>
            <a:pPr lvl="1"/>
            <a:r>
              <a:rPr lang="en-US" dirty="0" smtClean="0"/>
              <a:t>Heated Garage, Storage, Shop Component   5,541.6 </a:t>
            </a:r>
            <a:r>
              <a:rPr lang="en-US" dirty="0" err="1" smtClean="0"/>
              <a:t>sm</a:t>
            </a:r>
            <a:r>
              <a:rPr lang="en-US" dirty="0" smtClean="0"/>
              <a:t>   (59,602 </a:t>
            </a:r>
            <a:r>
              <a:rPr lang="en-US" dirty="0" err="1" smtClean="0"/>
              <a:t>sf</a:t>
            </a:r>
            <a:r>
              <a:rPr lang="en-US" dirty="0" smtClean="0"/>
              <a:t>)</a:t>
            </a:r>
          </a:p>
          <a:p>
            <a:pPr lvl="1"/>
            <a:r>
              <a:rPr lang="en-US" dirty="0" smtClean="0"/>
              <a:t>Unheated Garage, Storage Component	 2,126.5 </a:t>
            </a:r>
            <a:r>
              <a:rPr lang="en-US" dirty="0" err="1" smtClean="0"/>
              <a:t>sm</a:t>
            </a:r>
            <a:r>
              <a:rPr lang="en-US" dirty="0" smtClean="0"/>
              <a:t>   (22,890 </a:t>
            </a:r>
            <a:r>
              <a:rPr lang="en-US" dirty="0" err="1" smtClean="0"/>
              <a:t>sf</a:t>
            </a:r>
            <a:r>
              <a:rPr lang="en-US" dirty="0" smtClean="0"/>
              <a:t>)</a:t>
            </a:r>
          </a:p>
          <a:p>
            <a:pPr lvl="1">
              <a:buNone/>
            </a:pPr>
            <a:r>
              <a:rPr lang="en-US" dirty="0" smtClean="0"/>
              <a:t>Fleet (included in totals above)                              853.1 </a:t>
            </a:r>
            <a:r>
              <a:rPr lang="en-US" dirty="0" err="1" smtClean="0"/>
              <a:t>sm</a:t>
            </a:r>
            <a:r>
              <a:rPr lang="en-US" dirty="0" smtClean="0"/>
              <a:t>   (10,260 </a:t>
            </a:r>
            <a:r>
              <a:rPr lang="en-US" dirty="0" err="1" smtClean="0"/>
              <a:t>sf</a:t>
            </a:r>
            <a:r>
              <a:rPr lang="en-US" dirty="0" smtClean="0"/>
              <a:t>)  </a:t>
            </a:r>
          </a:p>
          <a:p>
            <a:r>
              <a:rPr lang="en-US" dirty="0" smtClean="0"/>
              <a:t>Site Area – 10.3 ha (25.6 acres) - Developed</a:t>
            </a:r>
          </a:p>
          <a:p>
            <a:pPr lvl="1"/>
            <a:r>
              <a:rPr lang="en-US" dirty="0" smtClean="0"/>
              <a:t>Exterior Yard and Storage 		             75,645 </a:t>
            </a:r>
            <a:r>
              <a:rPr lang="en-US" dirty="0" err="1" smtClean="0"/>
              <a:t>sm</a:t>
            </a:r>
            <a:r>
              <a:rPr lang="en-US" dirty="0" smtClean="0"/>
              <a:t>     (814,262 </a:t>
            </a:r>
            <a:r>
              <a:rPr lang="en-US" dirty="0" err="1" smtClean="0"/>
              <a:t>sf</a:t>
            </a:r>
            <a:r>
              <a:rPr lang="en-US" dirty="0" smtClean="0"/>
              <a:t>)</a:t>
            </a:r>
          </a:p>
          <a:p>
            <a:pPr lvl="1"/>
            <a:r>
              <a:rPr lang="en-US" dirty="0" smtClean="0"/>
              <a:t>Sod                                                                 27,795 </a:t>
            </a:r>
            <a:r>
              <a:rPr lang="en-US" dirty="0" err="1" smtClean="0"/>
              <a:t>sm</a:t>
            </a:r>
            <a:r>
              <a:rPr lang="en-US" dirty="0" smtClean="0"/>
              <a:t>     (299,193 </a:t>
            </a:r>
            <a:r>
              <a:rPr lang="en-US" dirty="0" err="1" smtClean="0"/>
              <a:t>sf</a:t>
            </a:r>
            <a:r>
              <a:rPr lang="en-US" dirty="0" smtClean="0"/>
              <a:t>)</a:t>
            </a:r>
          </a:p>
          <a:p>
            <a:pPr lvl="1"/>
            <a:r>
              <a:rPr lang="en-US" dirty="0" smtClean="0"/>
              <a:t>Stormwater Retention and Swales 	             26,970 </a:t>
            </a:r>
            <a:r>
              <a:rPr lang="en-US" dirty="0" err="1" smtClean="0"/>
              <a:t>sm</a:t>
            </a:r>
            <a:r>
              <a:rPr lang="en-US" dirty="0" smtClean="0"/>
              <a:t>     (290,312 </a:t>
            </a:r>
            <a:r>
              <a:rPr lang="en-US" dirty="0" err="1" smtClean="0"/>
              <a:t>sf</a:t>
            </a:r>
            <a:r>
              <a:rPr lang="en-US" dirty="0" smtClean="0"/>
              <a:t>)</a:t>
            </a:r>
          </a:p>
          <a:p>
            <a:pPr lvl="1"/>
            <a:r>
              <a:rPr lang="en-US" dirty="0" smtClean="0"/>
              <a:t>Future Development (incl. Sand &amp; Salt )        36,815  </a:t>
            </a:r>
            <a:r>
              <a:rPr lang="en-US" dirty="0" err="1" smtClean="0"/>
              <a:t>sm</a:t>
            </a:r>
            <a:r>
              <a:rPr lang="en-US" dirty="0" smtClean="0"/>
              <a:t>    (396,286 </a:t>
            </a:r>
            <a:r>
              <a:rPr lang="en-US" dirty="0" err="1" smtClean="0"/>
              <a:t>sf</a:t>
            </a:r>
            <a:r>
              <a:rPr lang="en-US" dirty="0" smtClean="0"/>
              <a:t>)</a:t>
            </a:r>
          </a:p>
          <a:p>
            <a:pPr lvl="1">
              <a:buNone/>
            </a:pPr>
            <a:r>
              <a:rPr lang="en-US" dirty="0" smtClean="0"/>
              <a:t>Fleet  (included in totals above)	                9,383 </a:t>
            </a:r>
            <a:r>
              <a:rPr lang="en-US" dirty="0" err="1" smtClean="0"/>
              <a:t>sm</a:t>
            </a:r>
            <a:r>
              <a:rPr lang="en-US" dirty="0" smtClean="0"/>
              <a:t>    (101,005 </a:t>
            </a:r>
            <a:r>
              <a:rPr lang="en-US" dirty="0" err="1" smtClean="0"/>
              <a:t>sf</a:t>
            </a:r>
            <a:r>
              <a:rPr lang="en-US" dirty="0" smtClean="0"/>
              <a:t>)</a:t>
            </a:r>
          </a:p>
          <a:p>
            <a:pPr lvl="1">
              <a:buNone/>
            </a:pPr>
            <a:endParaRPr lang="en-CA" dirty="0" smtClean="0"/>
          </a:p>
          <a:p>
            <a:pPr lvl="2">
              <a:buNone/>
            </a:pPr>
            <a:r>
              <a:rPr lang="en-CA" dirty="0" smtClean="0"/>
              <a:t>Note: all areas are approximate and include gross up factors </a:t>
            </a:r>
          </a:p>
          <a:p>
            <a:pPr lvl="2"/>
            <a:endParaRPr lang="en-CA"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and Site Design Considerations </a:t>
            </a:r>
            <a:endParaRPr lang="en-CA" dirty="0"/>
          </a:p>
        </p:txBody>
      </p:sp>
      <p:sp>
        <p:nvSpPr>
          <p:cNvPr id="3" name="Content Placeholder 2"/>
          <p:cNvSpPr>
            <a:spLocks noGrp="1"/>
          </p:cNvSpPr>
          <p:nvPr>
            <p:ph idx="1"/>
          </p:nvPr>
        </p:nvSpPr>
        <p:spPr>
          <a:xfrm>
            <a:off x="446088" y="1115568"/>
            <a:ext cx="8229600" cy="4525963"/>
          </a:xfrm>
        </p:spPr>
        <p:txBody>
          <a:bodyPr/>
          <a:lstStyle/>
          <a:p>
            <a:r>
              <a:rPr lang="en-US" dirty="0" smtClean="0"/>
              <a:t>Former Landfill </a:t>
            </a:r>
          </a:p>
          <a:p>
            <a:pPr lvl="1"/>
            <a:r>
              <a:rPr lang="en-CA" dirty="0" smtClean="0"/>
              <a:t>Buried organic material in adjacent areas</a:t>
            </a:r>
          </a:p>
          <a:p>
            <a:pPr lvl="2"/>
            <a:r>
              <a:rPr lang="en-CA" dirty="0" smtClean="0"/>
              <a:t>Localized detectable levels of methane gas (in the past)</a:t>
            </a:r>
          </a:p>
          <a:p>
            <a:pPr lvl="1"/>
            <a:r>
              <a:rPr lang="en-CA" dirty="0" smtClean="0"/>
              <a:t>Landfill gas generation may continue indefinitely</a:t>
            </a:r>
          </a:p>
          <a:p>
            <a:pPr lvl="1"/>
            <a:r>
              <a:rPr lang="en-US" dirty="0" smtClean="0"/>
              <a:t>See relevant documents in Appendix D</a:t>
            </a:r>
            <a:endParaRPr lang="en-CA" dirty="0" smtClean="0"/>
          </a:p>
          <a:p>
            <a:r>
              <a:rPr lang="en-US" dirty="0" smtClean="0"/>
              <a:t>Landfill Gas Migration and Venting</a:t>
            </a:r>
          </a:p>
          <a:p>
            <a:pPr lvl="1"/>
            <a:r>
              <a:rPr lang="en-US" dirty="0" smtClean="0"/>
              <a:t>Buildings shall comply with “City of Winnipeg Policy for Building on Landfill Sites” (1984), or the “Policy for Building on </a:t>
            </a:r>
            <a:r>
              <a:rPr lang="en-US" dirty="0" err="1" smtClean="0"/>
              <a:t>Nairn</a:t>
            </a:r>
            <a:r>
              <a:rPr lang="en-US" dirty="0" smtClean="0"/>
              <a:t>-Elmwood Landfill Sites” (Appendix D5)</a:t>
            </a:r>
            <a:endParaRPr lang="en-CA" dirty="0" smtClean="0"/>
          </a:p>
          <a:p>
            <a:pPr lvl="1"/>
            <a:r>
              <a:rPr lang="en-CA" dirty="0" smtClean="0"/>
              <a:t>Gas concentrations within the site shall not exceed regulated levels  </a:t>
            </a:r>
          </a:p>
          <a:p>
            <a:pPr lvl="1"/>
            <a:r>
              <a:rPr lang="en-CA" dirty="0" smtClean="0"/>
              <a:t>Use passive control systems along underground services and utilities trenches (create natural pressure gradients to vent gas)</a:t>
            </a:r>
          </a:p>
          <a:p>
            <a:pPr lvl="1"/>
            <a:r>
              <a:rPr lang="en-CA" dirty="0" smtClean="0"/>
              <a:t>Use combination of under-slab venting (active systems) and low-permeability barriers in enclosed structures to prevent gas accumulation and migration</a:t>
            </a:r>
          </a:p>
          <a:p>
            <a:pPr lvl="2">
              <a:buNone/>
            </a:pPr>
            <a:r>
              <a:rPr lang="en-CA" dirty="0" smtClean="0"/>
              <a:t> </a:t>
            </a:r>
          </a:p>
          <a:p>
            <a:pPr lvl="2"/>
            <a:endParaRPr lang="en-CA"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and Site Design Considerations </a:t>
            </a:r>
            <a:endParaRPr lang="en-CA" dirty="0"/>
          </a:p>
        </p:txBody>
      </p:sp>
      <p:sp>
        <p:nvSpPr>
          <p:cNvPr id="3" name="Content Placeholder 2"/>
          <p:cNvSpPr>
            <a:spLocks noGrp="1"/>
          </p:cNvSpPr>
          <p:nvPr>
            <p:ph idx="1"/>
          </p:nvPr>
        </p:nvSpPr>
        <p:spPr>
          <a:xfrm>
            <a:off x="457200" y="1124712"/>
            <a:ext cx="8229600" cy="4525963"/>
          </a:xfrm>
        </p:spPr>
        <p:txBody>
          <a:bodyPr/>
          <a:lstStyle/>
          <a:p>
            <a:r>
              <a:rPr lang="en-US" dirty="0" smtClean="0"/>
              <a:t>Landfill Gas Migration and Venting</a:t>
            </a:r>
          </a:p>
          <a:p>
            <a:pPr lvl="1"/>
            <a:r>
              <a:rPr lang="en-US" dirty="0" smtClean="0"/>
              <a:t>Install permanent gas monitors with alarm systems to warn of hazardous landfill gas concentrations</a:t>
            </a:r>
          </a:p>
          <a:p>
            <a:pPr lvl="1"/>
            <a:r>
              <a:rPr lang="en-US" dirty="0" smtClean="0"/>
              <a:t>Test monitoring equipment semi-annually</a:t>
            </a:r>
            <a:endParaRPr lang="en-CA" dirty="0" smtClean="0"/>
          </a:p>
          <a:p>
            <a:pPr lvl="1"/>
            <a:r>
              <a:rPr lang="en-US" b="1" dirty="0" smtClean="0"/>
              <a:t>No</a:t>
            </a:r>
            <a:r>
              <a:rPr lang="en-US" dirty="0" smtClean="0"/>
              <a:t> accessible crawl space</a:t>
            </a:r>
          </a:p>
          <a:p>
            <a:r>
              <a:rPr lang="en-US" dirty="0" smtClean="0"/>
              <a:t>Geotechnical </a:t>
            </a:r>
          </a:p>
          <a:p>
            <a:pPr lvl="1"/>
            <a:r>
              <a:rPr lang="en-US" dirty="0" smtClean="0"/>
              <a:t>Review</a:t>
            </a:r>
            <a:r>
              <a:rPr lang="en-US" i="1" dirty="0" smtClean="0"/>
              <a:t> Summary Diagram of Subsurface Investigations</a:t>
            </a:r>
            <a:r>
              <a:rPr lang="en-US" dirty="0" smtClean="0"/>
              <a:t> (Drawing 01-C-1002, Appendix B4) </a:t>
            </a:r>
          </a:p>
          <a:p>
            <a:pPr lvl="2"/>
            <a:r>
              <a:rPr lang="en-US" dirty="0" smtClean="0"/>
              <a:t>Contours indicate depths to undisturbed material</a:t>
            </a:r>
          </a:p>
          <a:p>
            <a:pPr lvl="1"/>
            <a:r>
              <a:rPr lang="en-CA" dirty="0" smtClean="0"/>
              <a:t>Conduct independent assessment, and additional geotechnical investigations to verify the subsurface conditions</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and Site Design Considerations </a:t>
            </a:r>
            <a:endParaRPr lang="en-CA" dirty="0"/>
          </a:p>
        </p:txBody>
      </p:sp>
      <p:sp>
        <p:nvSpPr>
          <p:cNvPr id="3" name="Content Placeholder 2"/>
          <p:cNvSpPr>
            <a:spLocks noGrp="1"/>
          </p:cNvSpPr>
          <p:nvPr>
            <p:ph idx="1"/>
          </p:nvPr>
        </p:nvSpPr>
        <p:spPr>
          <a:xfrm>
            <a:off x="457200" y="1124712"/>
            <a:ext cx="8229600" cy="4525963"/>
          </a:xfrm>
        </p:spPr>
        <p:txBody>
          <a:bodyPr/>
          <a:lstStyle/>
          <a:p>
            <a:r>
              <a:rPr lang="en-US" dirty="0" smtClean="0"/>
              <a:t>Structural </a:t>
            </a:r>
            <a:endParaRPr lang="en-CA" dirty="0" smtClean="0"/>
          </a:p>
          <a:p>
            <a:pPr lvl="1"/>
            <a:r>
              <a:rPr lang="en-CA" dirty="0" smtClean="0"/>
              <a:t>Shallow foundations </a:t>
            </a:r>
            <a:r>
              <a:rPr lang="en-CA" b="1" dirty="0" smtClean="0"/>
              <a:t>on fill material </a:t>
            </a:r>
            <a:r>
              <a:rPr lang="en-CA" dirty="0" smtClean="0"/>
              <a:t>are </a:t>
            </a:r>
            <a:r>
              <a:rPr lang="en-CA" b="1" dirty="0" smtClean="0"/>
              <a:t>not </a:t>
            </a:r>
            <a:r>
              <a:rPr lang="en-CA" dirty="0" smtClean="0"/>
              <a:t>acceptable</a:t>
            </a:r>
          </a:p>
          <a:p>
            <a:pPr lvl="1"/>
            <a:r>
              <a:rPr lang="en-CA" dirty="0" smtClean="0"/>
              <a:t>Design and construct facility in accordance with the NBCC, Part 4, Post-Disaster Importance Category</a:t>
            </a:r>
            <a:endParaRPr lang="en-US" dirty="0" smtClean="0"/>
          </a:p>
          <a:p>
            <a:pPr lvl="1"/>
            <a:r>
              <a:rPr lang="en-CA" dirty="0" smtClean="0"/>
              <a:t>Incorporate durability requirements - LEED®</a:t>
            </a:r>
          </a:p>
          <a:p>
            <a:pPr lvl="1"/>
            <a:r>
              <a:rPr lang="en-CA" dirty="0" smtClean="0"/>
              <a:t>Consider maximum loaded vehicle weights in design of building aprons, grade beams, and garage and shop floors</a:t>
            </a:r>
          </a:p>
          <a:p>
            <a:pPr lvl="1"/>
            <a:r>
              <a:rPr lang="en-CA" dirty="0" smtClean="0"/>
              <a:t>Concrete aprons in front of overhead doors to be transition slabs</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and Site Design Considerations </a:t>
            </a:r>
            <a:endParaRPr lang="en-CA" dirty="0"/>
          </a:p>
        </p:txBody>
      </p:sp>
      <p:sp>
        <p:nvSpPr>
          <p:cNvPr id="3" name="Content Placeholder 2"/>
          <p:cNvSpPr>
            <a:spLocks noGrp="1"/>
          </p:cNvSpPr>
          <p:nvPr>
            <p:ph idx="1"/>
          </p:nvPr>
        </p:nvSpPr>
        <p:spPr/>
        <p:txBody>
          <a:bodyPr/>
          <a:lstStyle/>
          <a:p>
            <a:r>
              <a:rPr lang="en-US" dirty="0" smtClean="0"/>
              <a:t>LEED</a:t>
            </a:r>
            <a:r>
              <a:rPr lang="en-CA" dirty="0" smtClean="0"/>
              <a:t>®</a:t>
            </a:r>
            <a:r>
              <a:rPr lang="en-US" dirty="0" smtClean="0"/>
              <a:t> Silver Certification</a:t>
            </a:r>
          </a:p>
          <a:p>
            <a:pPr lvl="1"/>
            <a:r>
              <a:rPr lang="en-CA" dirty="0" smtClean="0"/>
              <a:t>In accordance with the Canadian Green Building Council (</a:t>
            </a:r>
            <a:r>
              <a:rPr lang="en-CA" dirty="0" err="1" smtClean="0"/>
              <a:t>CaGBC</a:t>
            </a:r>
            <a:r>
              <a:rPr lang="en-CA" dirty="0" smtClean="0"/>
              <a:t>) LEED® Canada-NC, Version 1.0 Rating System  </a:t>
            </a:r>
          </a:p>
          <a:p>
            <a:pPr lvl="1"/>
            <a:r>
              <a:rPr lang="en-CA" dirty="0" smtClean="0"/>
              <a:t>Apply for a minimum of 36 credits (+4) - LEED® Canada-NC 1.0 Project Checklist </a:t>
            </a:r>
          </a:p>
          <a:p>
            <a:pPr lvl="1"/>
            <a:r>
              <a:rPr lang="en-US" dirty="0" smtClean="0"/>
              <a:t>Mandatory, recommended and discretionary credits discussed -</a:t>
            </a:r>
            <a:r>
              <a:rPr lang="en-CA" dirty="0" smtClean="0"/>
              <a:t> Potential LEED® Strategies</a:t>
            </a:r>
            <a:endParaRPr lang="en-US" dirty="0" smtClean="0"/>
          </a:p>
          <a:p>
            <a:pPr lvl="1"/>
            <a:r>
              <a:rPr lang="en-US" dirty="0" smtClean="0"/>
              <a:t>“Not Recommended” used to identify undesirable credits - based on difficulty to achieve for this project</a:t>
            </a:r>
          </a:p>
          <a:p>
            <a:pPr lvl="1">
              <a:buNone/>
            </a:pPr>
            <a:endParaRPr lang="en-US" dirty="0" smtClean="0"/>
          </a:p>
          <a:p>
            <a:pPr lvl="1"/>
            <a:endParaRPr lang="en-CA" dirty="0" smtClean="0"/>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a:xfrm>
            <a:off x="446088" y="1143000"/>
            <a:ext cx="8229600" cy="4525963"/>
          </a:xfrm>
        </p:spPr>
        <p:txBody>
          <a:bodyPr/>
          <a:lstStyle/>
          <a:p>
            <a:r>
              <a:rPr lang="en-US" dirty="0" smtClean="0"/>
              <a:t>Architectural Design </a:t>
            </a:r>
          </a:p>
          <a:p>
            <a:pPr lvl="1"/>
            <a:r>
              <a:rPr lang="en-US" dirty="0" smtClean="0"/>
              <a:t>General Building Design</a:t>
            </a:r>
          </a:p>
          <a:p>
            <a:pPr lvl="2"/>
            <a:r>
              <a:rPr lang="en-CA" dirty="0" smtClean="0"/>
              <a:t>Two-storey Administrative and Staff component</a:t>
            </a:r>
          </a:p>
          <a:p>
            <a:pPr lvl="2"/>
            <a:r>
              <a:rPr lang="en-CA" dirty="0" smtClean="0"/>
              <a:t>Single storey, high ceiling Heated Garage, Shop and Storage component</a:t>
            </a:r>
          </a:p>
          <a:p>
            <a:pPr lvl="2"/>
            <a:r>
              <a:rPr lang="en-CA" dirty="0" smtClean="0"/>
              <a:t>Separate, detached, Unheated Garage and Storage buildings</a:t>
            </a:r>
          </a:p>
          <a:p>
            <a:pPr lvl="1"/>
            <a:r>
              <a:rPr lang="en-US" dirty="0" smtClean="0"/>
              <a:t>General Codes and Regulations</a:t>
            </a:r>
          </a:p>
          <a:p>
            <a:pPr lvl="2"/>
            <a:r>
              <a:rPr lang="en-US" dirty="0" smtClean="0"/>
              <a:t>National Codes and Manitoba Regulations – Building, Plumbing, Fire</a:t>
            </a:r>
          </a:p>
          <a:p>
            <a:pPr lvl="2"/>
            <a:r>
              <a:rPr lang="en-US" dirty="0" smtClean="0"/>
              <a:t>City of Winnipeg </a:t>
            </a:r>
            <a:r>
              <a:rPr lang="en-US" i="1" dirty="0" smtClean="0"/>
              <a:t>Access Guide to Universal Design</a:t>
            </a:r>
          </a:p>
          <a:p>
            <a:pPr lvl="1"/>
            <a:r>
              <a:rPr lang="en-US" dirty="0" smtClean="0"/>
              <a:t>Requirements for Different Spatial Types – Basic Program of Requirements and Room Data Sheets</a:t>
            </a:r>
          </a:p>
          <a:p>
            <a:pPr lvl="2"/>
            <a:r>
              <a:rPr lang="en-US" dirty="0" smtClean="0"/>
              <a:t>Flooring and base, walls, ceilings, </a:t>
            </a:r>
          </a:p>
          <a:p>
            <a:pPr lvl="2"/>
            <a:r>
              <a:rPr lang="en-US" dirty="0" smtClean="0"/>
              <a:t>Man doors, overhead doors, lighting, windows, audio-visual</a:t>
            </a:r>
          </a:p>
          <a:p>
            <a:pPr lvl="1"/>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a:xfrm>
            <a:off x="457200" y="1179576"/>
            <a:ext cx="8229600" cy="4525963"/>
          </a:xfrm>
        </p:spPr>
        <p:txBody>
          <a:bodyPr/>
          <a:lstStyle/>
          <a:p>
            <a:r>
              <a:rPr lang="en-US" dirty="0" smtClean="0"/>
              <a:t>Architectural Design </a:t>
            </a:r>
          </a:p>
          <a:p>
            <a:pPr lvl="1"/>
            <a:r>
              <a:rPr lang="en-US" dirty="0" smtClean="0"/>
              <a:t>Thomas Avenue Façade – </a:t>
            </a:r>
          </a:p>
          <a:p>
            <a:pPr lvl="2"/>
            <a:r>
              <a:rPr lang="en-US" dirty="0" smtClean="0"/>
              <a:t>Wall plane articulation/variable parapet</a:t>
            </a:r>
          </a:p>
          <a:p>
            <a:pPr lvl="1"/>
            <a:r>
              <a:rPr lang="en-US" dirty="0" smtClean="0"/>
              <a:t>Building Entryway Design – highly visible entry</a:t>
            </a:r>
          </a:p>
          <a:p>
            <a:pPr lvl="2"/>
            <a:r>
              <a:rPr lang="en-CA" i="1" dirty="0" smtClean="0"/>
              <a:t>City of Winnipeg Zoning By-law No. 200/2006</a:t>
            </a:r>
            <a:r>
              <a:rPr lang="en-CA" dirty="0" smtClean="0"/>
              <a:t>, Part 5: Development and Design Standards</a:t>
            </a:r>
            <a:endParaRPr lang="en-US" dirty="0" smtClean="0"/>
          </a:p>
          <a:p>
            <a:pPr lvl="1"/>
            <a:r>
              <a:rPr lang="en-US" dirty="0" smtClean="0"/>
              <a:t>Herbicide and Pesticide Storage </a:t>
            </a:r>
          </a:p>
          <a:p>
            <a:pPr lvl="2"/>
            <a:r>
              <a:rPr lang="en-US" dirty="0" smtClean="0"/>
              <a:t>Adhere to health and safety requirements</a:t>
            </a:r>
          </a:p>
          <a:p>
            <a:pPr lvl="2"/>
            <a:r>
              <a:rPr lang="en-US" dirty="0" smtClean="0"/>
              <a:t>Requires smaller heated space (to 5 degrees 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US" dirty="0" smtClean="0"/>
              <a:t>City of Winnipeg</a:t>
            </a:r>
            <a:br>
              <a:rPr lang="en-US" dirty="0" smtClean="0"/>
            </a:br>
            <a:r>
              <a:rPr lang="en-US" dirty="0" smtClean="0"/>
              <a:t>Public Works East Yards Design Build RFP </a:t>
            </a:r>
            <a:endParaRPr lang="en-US" dirty="0"/>
          </a:p>
        </p:txBody>
      </p:sp>
      <p:sp>
        <p:nvSpPr>
          <p:cNvPr id="6151" name="Rectangle 7"/>
          <p:cNvSpPr>
            <a:spLocks noGrp="1" noChangeArrowheads="1"/>
          </p:cNvSpPr>
          <p:nvPr>
            <p:ph idx="1"/>
          </p:nvPr>
        </p:nvSpPr>
        <p:spPr/>
        <p:txBody>
          <a:bodyPr/>
          <a:lstStyle/>
          <a:p>
            <a:r>
              <a:rPr lang="en-US" dirty="0" smtClean="0"/>
              <a:t>Public Works Divisions </a:t>
            </a:r>
            <a:endParaRPr lang="en-CA" dirty="0" smtClean="0"/>
          </a:p>
          <a:p>
            <a:pPr lvl="1"/>
            <a:r>
              <a:rPr lang="en-CA" dirty="0" smtClean="0"/>
              <a:t>Bridge Operations Division 				(BO)</a:t>
            </a:r>
          </a:p>
          <a:p>
            <a:pPr lvl="1"/>
            <a:r>
              <a:rPr lang="en-CA" dirty="0" smtClean="0"/>
              <a:t>Centralized Parks Services Division 			(CS)</a:t>
            </a:r>
          </a:p>
          <a:p>
            <a:pPr lvl="1"/>
            <a:r>
              <a:rPr lang="en-CA" dirty="0" smtClean="0"/>
              <a:t>East Area Parks, Parks and Open Spaces Division 	(EA)</a:t>
            </a:r>
          </a:p>
          <a:p>
            <a:pPr lvl="1"/>
            <a:r>
              <a:rPr lang="en-CA" dirty="0" smtClean="0"/>
              <a:t>Streets Maintenance Division – East Area 		(SM)</a:t>
            </a:r>
          </a:p>
          <a:p>
            <a:r>
              <a:rPr lang="en-US" dirty="0" smtClean="0"/>
              <a:t>Winnipeg Fleet Management Agency 		(FM)</a:t>
            </a:r>
          </a:p>
          <a:p>
            <a:pPr lvl="1"/>
            <a:r>
              <a:rPr lang="en-US" dirty="0" smtClean="0"/>
              <a:t>Base building (separate price option)</a:t>
            </a:r>
          </a:p>
          <a:p>
            <a:r>
              <a:rPr lang="en-US" dirty="0" smtClean="0"/>
              <a:t>Terminology:</a:t>
            </a:r>
          </a:p>
          <a:p>
            <a:pPr lvl="1"/>
            <a:r>
              <a:rPr lang="en-US" dirty="0" smtClean="0"/>
              <a:t>Contract Administrator = City of </a:t>
            </a:r>
            <a:r>
              <a:rPr lang="en-US" dirty="0" smtClean="0"/>
              <a:t>Winnipeg</a:t>
            </a:r>
          </a:p>
          <a:p>
            <a:pPr lvl="1"/>
            <a:r>
              <a:rPr lang="en-US" dirty="0" smtClean="0"/>
              <a:t>Design </a:t>
            </a:r>
            <a:r>
              <a:rPr lang="en-US" dirty="0" smtClean="0"/>
              <a:t>Build Team 	= design build proponent, including consultants</a:t>
            </a:r>
          </a:p>
          <a:p>
            <a:pPr lvl="1"/>
            <a:r>
              <a:rPr lang="en-US" dirty="0" smtClean="0"/>
              <a:t>Consultant = Design Build Team’s Architect or Engineer of Record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a:xfrm>
            <a:off x="457200" y="1179576"/>
            <a:ext cx="8229600" cy="4525963"/>
          </a:xfrm>
        </p:spPr>
        <p:txBody>
          <a:bodyPr/>
          <a:lstStyle/>
          <a:p>
            <a:r>
              <a:rPr lang="en-US" dirty="0" smtClean="0"/>
              <a:t>Baseline Security Requirements</a:t>
            </a:r>
          </a:p>
          <a:p>
            <a:pPr lvl="1"/>
            <a:r>
              <a:rPr lang="en-US" dirty="0" smtClean="0"/>
              <a:t>Main Office, Shop, Garage and Storage Building </a:t>
            </a:r>
          </a:p>
          <a:p>
            <a:pPr lvl="2"/>
            <a:r>
              <a:rPr lang="en-US" dirty="0" smtClean="0"/>
              <a:t>Mandatory Card Access security points</a:t>
            </a:r>
          </a:p>
          <a:p>
            <a:pPr lvl="2"/>
            <a:r>
              <a:rPr lang="en-US" dirty="0" smtClean="0"/>
              <a:t>Lock sets - other spaces</a:t>
            </a:r>
          </a:p>
          <a:p>
            <a:pPr lvl="2"/>
            <a:r>
              <a:rPr lang="en-US" dirty="0" smtClean="0"/>
              <a:t>Secure area for SM dedicated </a:t>
            </a:r>
            <a:r>
              <a:rPr lang="en-US" dirty="0" err="1" smtClean="0"/>
              <a:t>colour</a:t>
            </a:r>
            <a:r>
              <a:rPr lang="en-US" dirty="0" smtClean="0"/>
              <a:t> copier</a:t>
            </a:r>
          </a:p>
          <a:p>
            <a:pPr lvl="2"/>
            <a:r>
              <a:rPr lang="en-US" dirty="0" smtClean="0"/>
              <a:t>CCTV monitoring of public areas, including upstairs meeting rooms</a:t>
            </a:r>
          </a:p>
          <a:p>
            <a:pPr lvl="1"/>
            <a:r>
              <a:rPr lang="en-US" dirty="0" smtClean="0"/>
              <a:t>Unheated Garage and Storage Buildings</a:t>
            </a:r>
          </a:p>
          <a:p>
            <a:pPr lvl="2"/>
            <a:r>
              <a:rPr lang="en-US" dirty="0" smtClean="0"/>
              <a:t>Lock sets</a:t>
            </a:r>
          </a:p>
          <a:p>
            <a:pPr lvl="1"/>
            <a:r>
              <a:rPr lang="en-US" dirty="0" smtClean="0"/>
              <a:t>Site </a:t>
            </a:r>
          </a:p>
          <a:p>
            <a:pPr lvl="2"/>
            <a:r>
              <a:rPr lang="en-US" dirty="0" smtClean="0"/>
              <a:t>3.05 m perimeter fencing /2.44 m interior fencing</a:t>
            </a:r>
          </a:p>
          <a:p>
            <a:pPr lvl="2"/>
            <a:r>
              <a:rPr lang="en-US" dirty="0" smtClean="0"/>
              <a:t>Main entrances </a:t>
            </a:r>
          </a:p>
          <a:p>
            <a:pPr lvl="3"/>
            <a:r>
              <a:rPr lang="en-CA" dirty="0" smtClean="0"/>
              <a:t>Two-way motorized sliding gates with Card Access and remote control</a:t>
            </a:r>
          </a:p>
          <a:p>
            <a:pPr lvl="3"/>
            <a:r>
              <a:rPr lang="en-US" dirty="0" smtClean="0"/>
              <a:t>Pedestrian gates with Card Access</a:t>
            </a:r>
          </a:p>
          <a:p>
            <a:pPr lvl="2"/>
            <a:r>
              <a:rPr lang="en-US" dirty="0" smtClean="0"/>
              <a:t>Secondary access points in yard areas – lock sets</a:t>
            </a:r>
          </a:p>
          <a:p>
            <a:pPr lvl="2"/>
            <a:r>
              <a:rPr lang="en-US" dirty="0" smtClean="0"/>
              <a:t>CCTV coverage – particularly of gates and building entrances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a:xfrm>
            <a:off x="457200" y="1001713"/>
            <a:ext cx="8403336" cy="4525963"/>
          </a:xfrm>
        </p:spPr>
        <p:txBody>
          <a:bodyPr/>
          <a:lstStyle/>
          <a:p>
            <a:r>
              <a:rPr lang="en-US" dirty="0" smtClean="0"/>
              <a:t>Mechanical </a:t>
            </a:r>
          </a:p>
          <a:p>
            <a:pPr lvl="1"/>
            <a:r>
              <a:rPr lang="en-US" dirty="0" smtClean="0"/>
              <a:t>General Mechanical – Federal and Provincial Codes and Regulations  </a:t>
            </a:r>
          </a:p>
          <a:p>
            <a:pPr lvl="1"/>
            <a:r>
              <a:rPr lang="en-US" dirty="0" smtClean="0"/>
              <a:t>Mechanical Room </a:t>
            </a:r>
          </a:p>
          <a:p>
            <a:pPr lvl="2"/>
            <a:r>
              <a:rPr lang="en-CA" dirty="0" smtClean="0"/>
              <a:t>Centrally located penthouse or two-storey space for major mechanical components </a:t>
            </a:r>
          </a:p>
          <a:p>
            <a:pPr lvl="2"/>
            <a:r>
              <a:rPr lang="en-CA" dirty="0" smtClean="0"/>
              <a:t>Tempered environment, internal access and internal ducting </a:t>
            </a:r>
            <a:endParaRPr lang="en-US" dirty="0" smtClean="0"/>
          </a:p>
          <a:p>
            <a:pPr lvl="1"/>
            <a:r>
              <a:rPr lang="en-US" dirty="0" smtClean="0"/>
              <a:t>Rainwater/</a:t>
            </a:r>
            <a:r>
              <a:rPr lang="en-US" dirty="0" err="1" smtClean="0"/>
              <a:t>Meltwater</a:t>
            </a:r>
            <a:r>
              <a:rPr lang="en-US" dirty="0" smtClean="0"/>
              <a:t> Collection, Storage and Reuse</a:t>
            </a:r>
          </a:p>
          <a:p>
            <a:pPr lvl="2"/>
            <a:r>
              <a:rPr lang="en-CA" dirty="0" smtClean="0"/>
              <a:t>Roof-top collection of rain water and snow melt for use in wash bays</a:t>
            </a:r>
          </a:p>
          <a:p>
            <a:pPr lvl="2"/>
            <a:r>
              <a:rPr lang="en-CA" dirty="0" smtClean="0"/>
              <a:t>Wash bay water treated to stormwater quality and returned to cistern</a:t>
            </a:r>
            <a:endParaRPr lang="en-US" dirty="0" smtClean="0"/>
          </a:p>
          <a:p>
            <a:pPr lvl="1"/>
            <a:r>
              <a:rPr lang="en-US" dirty="0" smtClean="0"/>
              <a:t>Plumbing Fixtures</a:t>
            </a:r>
          </a:p>
          <a:p>
            <a:pPr lvl="2"/>
            <a:r>
              <a:rPr lang="en-CA" dirty="0" smtClean="0"/>
              <a:t>All toilets shall have automatic flush mechanisms</a:t>
            </a:r>
            <a:endParaRPr lang="en-US" dirty="0" smtClean="0"/>
          </a:p>
          <a:p>
            <a:pPr lvl="1"/>
            <a:r>
              <a:rPr lang="en-US" dirty="0" smtClean="0"/>
              <a:t>HVAC Systems </a:t>
            </a:r>
          </a:p>
          <a:p>
            <a:pPr lvl="2"/>
            <a:r>
              <a:rPr lang="en-CA" dirty="0" smtClean="0"/>
              <a:t>Design to reduce energy requirements below the baselines in </a:t>
            </a:r>
            <a:r>
              <a:rPr lang="en-CA" i="1" dirty="0" smtClean="0"/>
              <a:t>ASHRAE 90.1-2007 </a:t>
            </a:r>
            <a:r>
              <a:rPr lang="en-CA" dirty="0" smtClean="0"/>
              <a:t>or </a:t>
            </a:r>
            <a:r>
              <a:rPr lang="en-CA" i="1" dirty="0" smtClean="0"/>
              <a:t>Model National Energy Code for Buildings 1997</a:t>
            </a:r>
            <a:r>
              <a:rPr lang="en-CA" dirty="0" smtClean="0"/>
              <a:t> energy efficiency requirements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a:xfrm>
            <a:off x="457200" y="1001713"/>
            <a:ext cx="8403336" cy="4525963"/>
          </a:xfrm>
        </p:spPr>
        <p:txBody>
          <a:bodyPr/>
          <a:lstStyle/>
          <a:p>
            <a:r>
              <a:rPr lang="en-US" dirty="0" smtClean="0"/>
              <a:t>Electrical and Telecommunications</a:t>
            </a:r>
          </a:p>
          <a:p>
            <a:pPr lvl="1"/>
            <a:r>
              <a:rPr lang="en-US" dirty="0" smtClean="0"/>
              <a:t>Potential for Electrical Servicing</a:t>
            </a:r>
          </a:p>
          <a:p>
            <a:pPr lvl="2"/>
            <a:r>
              <a:rPr lang="en-CA" dirty="0" smtClean="0"/>
              <a:t>600 volt, 3-phase power readily available</a:t>
            </a:r>
            <a:endParaRPr lang="en-US" dirty="0" smtClean="0"/>
          </a:p>
          <a:p>
            <a:pPr lvl="1"/>
            <a:r>
              <a:rPr lang="en-US" dirty="0" smtClean="0"/>
              <a:t>Electrical and Telecommunications Rooms</a:t>
            </a:r>
          </a:p>
          <a:p>
            <a:pPr lvl="2"/>
            <a:r>
              <a:rPr lang="en-CA" dirty="0" smtClean="0"/>
              <a:t>Main rooms in two-storey Administrative and Staff office area </a:t>
            </a:r>
          </a:p>
          <a:p>
            <a:pPr lvl="2"/>
            <a:r>
              <a:rPr lang="en-CA" dirty="0" smtClean="0"/>
              <a:t>Satellite rooms in East Area Parks, and central to Streets Maintenance Heated Garage and Storage areas</a:t>
            </a:r>
            <a:endParaRPr lang="en-US" dirty="0" smtClean="0"/>
          </a:p>
          <a:p>
            <a:pPr lvl="1"/>
            <a:r>
              <a:rPr lang="en-US" dirty="0" smtClean="0"/>
              <a:t>Backup Power</a:t>
            </a:r>
          </a:p>
          <a:p>
            <a:pPr lvl="2"/>
            <a:r>
              <a:rPr lang="en-US" dirty="0" smtClean="0"/>
              <a:t>Emergency power generator</a:t>
            </a:r>
          </a:p>
          <a:p>
            <a:pPr lvl="3"/>
            <a:r>
              <a:rPr lang="en-US" dirty="0" smtClean="0"/>
              <a:t>24 hours for entire facility</a:t>
            </a:r>
          </a:p>
          <a:p>
            <a:pPr lvl="3"/>
            <a:r>
              <a:rPr lang="en-US" dirty="0" smtClean="0"/>
              <a:t>72 hours for SM heated building components; SA Administrative &amp; Office components; main entry gates and marshalling areas</a:t>
            </a:r>
          </a:p>
          <a:p>
            <a:pPr lvl="1"/>
            <a:r>
              <a:rPr lang="en-US" dirty="0" smtClean="0"/>
              <a:t>Site Lighting - different poles and fixtures in Parking and Yard areas</a:t>
            </a:r>
          </a:p>
          <a:p>
            <a:pPr lvl="1"/>
            <a:r>
              <a:rPr lang="en-US" dirty="0" smtClean="0"/>
              <a:t>Power Smart Rebates</a:t>
            </a:r>
          </a:p>
          <a:p>
            <a:pPr lvl="2"/>
            <a:r>
              <a:rPr lang="en-CA" dirty="0" smtClean="0"/>
              <a:t>Investigate and obtain rebates for the City of Winnipeg</a:t>
            </a:r>
            <a:endParaRPr lang="en-US" dirty="0" smtClean="0"/>
          </a:p>
          <a:p>
            <a:pPr lvl="1"/>
            <a:r>
              <a:rPr lang="en-US" dirty="0" smtClean="0"/>
              <a:t>Provide raceways for future development (east)</a:t>
            </a:r>
          </a:p>
          <a:p>
            <a:pPr lvl="1"/>
            <a:endParaRPr lang="en-US" dirty="0" smtClean="0"/>
          </a:p>
          <a:p>
            <a:endParaRPr lang="en-US" dirty="0" smtClean="0"/>
          </a:p>
          <a:p>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a:xfrm>
            <a:off x="457200" y="1124712"/>
            <a:ext cx="8229600" cy="4525963"/>
          </a:xfrm>
        </p:spPr>
        <p:txBody>
          <a:bodyPr/>
          <a:lstStyle/>
          <a:p>
            <a:pPr lvl="1"/>
            <a:r>
              <a:rPr lang="en-US" dirty="0" smtClean="0"/>
              <a:t>Telephone and Cable Servicing </a:t>
            </a:r>
          </a:p>
          <a:p>
            <a:pPr lvl="2"/>
            <a:r>
              <a:rPr lang="en-US" dirty="0" smtClean="0"/>
              <a:t>Available </a:t>
            </a:r>
          </a:p>
          <a:p>
            <a:r>
              <a:rPr lang="en-US" dirty="0" smtClean="0"/>
              <a:t>Site Design </a:t>
            </a:r>
          </a:p>
          <a:p>
            <a:pPr lvl="1"/>
            <a:r>
              <a:rPr lang="en-US" dirty="0" smtClean="0"/>
              <a:t>Employee and Visitor Parking </a:t>
            </a:r>
          </a:p>
          <a:p>
            <a:pPr lvl="2"/>
            <a:r>
              <a:rPr lang="en-US" dirty="0" smtClean="0"/>
              <a:t>242 stalls, 151 with electrical receptacles; 91 un-serviced - 2.7 m X 6.1 m stalls</a:t>
            </a:r>
          </a:p>
          <a:p>
            <a:pPr lvl="2"/>
            <a:r>
              <a:rPr lang="en-US" dirty="0" smtClean="0"/>
              <a:t>7 larger accessible stalls, serviced</a:t>
            </a:r>
          </a:p>
          <a:p>
            <a:pPr lvl="1"/>
            <a:r>
              <a:rPr lang="en-US" dirty="0" smtClean="0"/>
              <a:t>Vehicle and Equipment Storage and Movements </a:t>
            </a:r>
          </a:p>
          <a:p>
            <a:pPr lvl="2"/>
            <a:r>
              <a:rPr lang="en-US" dirty="0" smtClean="0"/>
              <a:t>70 Yard parking stalls, all with electrical receptacles - 3.3 m x 15.3 m</a:t>
            </a:r>
            <a:endParaRPr lang="en-CA" dirty="0" smtClean="0"/>
          </a:p>
          <a:p>
            <a:pPr lvl="2"/>
            <a:r>
              <a:rPr lang="en-CA" dirty="0" smtClean="0"/>
              <a:t>Design Yard areas for turning radii of the largest vehicles/equipment</a:t>
            </a:r>
          </a:p>
          <a:p>
            <a:pPr lvl="1"/>
            <a:r>
              <a:rPr lang="en-US" dirty="0" smtClean="0"/>
              <a:t>Bicycle Storage Requirements </a:t>
            </a:r>
          </a:p>
          <a:p>
            <a:pPr lvl="2"/>
            <a:r>
              <a:rPr lang="en-CA" dirty="0" smtClean="0"/>
              <a:t>5% of building users; covered and secure</a:t>
            </a:r>
            <a:endParaRPr lang="en-US" dirty="0" smtClean="0"/>
          </a:p>
          <a:p>
            <a:pPr lvl="1"/>
            <a:r>
              <a:rPr lang="en-US" dirty="0" smtClean="0"/>
              <a:t>Site furnishings – </a:t>
            </a:r>
          </a:p>
          <a:p>
            <a:pPr lvl="2"/>
            <a:r>
              <a:rPr lang="en-US" dirty="0" smtClean="0"/>
              <a:t>Amenities - minimum distances from main building for smokers</a:t>
            </a:r>
          </a:p>
          <a:p>
            <a:pPr lvl="2">
              <a:buNone/>
            </a:pP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a:xfrm>
            <a:off x="457200" y="1124712"/>
            <a:ext cx="8229600" cy="4525963"/>
          </a:xfrm>
        </p:spPr>
        <p:txBody>
          <a:bodyPr/>
          <a:lstStyle/>
          <a:p>
            <a:r>
              <a:rPr lang="en-US" dirty="0" smtClean="0"/>
              <a:t>Site Design</a:t>
            </a:r>
          </a:p>
          <a:p>
            <a:pPr lvl="1"/>
            <a:r>
              <a:rPr lang="en-US" dirty="0" smtClean="0"/>
              <a:t> Site Signage</a:t>
            </a:r>
          </a:p>
          <a:p>
            <a:pPr lvl="2"/>
            <a:r>
              <a:rPr lang="en-CA" i="1" dirty="0" smtClean="0"/>
              <a:t>City of Winnipeg Zoning By-law No. 200/2006, Part 5: Development and Design Standards – Signs</a:t>
            </a:r>
          </a:p>
          <a:p>
            <a:pPr lvl="2"/>
            <a:r>
              <a:rPr lang="en-CA" dirty="0" err="1" smtClean="0"/>
              <a:t>Wayfinding</a:t>
            </a:r>
            <a:r>
              <a:rPr lang="en-CA" dirty="0" smtClean="0"/>
              <a:t> signage system to provide clear direction to employees, visitors and contractors entering the site </a:t>
            </a:r>
            <a:endParaRPr lang="en-US" dirty="0" smtClean="0"/>
          </a:p>
          <a:p>
            <a:pPr lvl="1"/>
            <a:r>
              <a:rPr lang="en-US" dirty="0" smtClean="0"/>
              <a:t>Yard Construction</a:t>
            </a:r>
          </a:p>
          <a:p>
            <a:pPr lvl="2"/>
            <a:r>
              <a:rPr lang="en-CA" dirty="0" smtClean="0"/>
              <a:t>typical cross-sections on the Conceptual Site Plan - Surfacing Materials drawing (Drawing 01-C-1004) </a:t>
            </a:r>
            <a:endParaRPr lang="en-US" dirty="0" smtClean="0"/>
          </a:p>
          <a:p>
            <a:pPr lvl="2">
              <a:buNone/>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p:txBody>
          <a:bodyPr/>
          <a:lstStyle/>
          <a:p>
            <a:r>
              <a:rPr lang="en-US" dirty="0" smtClean="0"/>
              <a:t>Site Servicing </a:t>
            </a:r>
          </a:p>
          <a:p>
            <a:pPr lvl="1"/>
            <a:r>
              <a:rPr lang="en-US" dirty="0" smtClean="0"/>
              <a:t>Water Servicing and Fire Protection</a:t>
            </a:r>
          </a:p>
          <a:p>
            <a:pPr lvl="2"/>
            <a:r>
              <a:rPr lang="en-CA" dirty="0" smtClean="0"/>
              <a:t>200mm loop tying into Thomas Avenue </a:t>
            </a:r>
            <a:r>
              <a:rPr lang="en-CA" dirty="0" err="1" smtClean="0"/>
              <a:t>watermain</a:t>
            </a:r>
            <a:endParaRPr lang="en-CA" dirty="0" smtClean="0"/>
          </a:p>
          <a:p>
            <a:pPr lvl="2"/>
            <a:r>
              <a:rPr lang="en-CA" dirty="0" smtClean="0"/>
              <a:t>Hydrant locations are based on the City’s min. hydrant coverage of 76 m spacing; 8 additional hydrants required in rear lot areas </a:t>
            </a:r>
          </a:p>
          <a:p>
            <a:pPr lvl="2"/>
            <a:r>
              <a:rPr lang="en-CA" dirty="0" smtClean="0"/>
              <a:t>Fire flow requirements potentially exceed available fire flows unless additional precautions are taken, such as careful selection of building materials and fire separations, or incorporation of an automatic sprinkler system into the Main Office, Shop, Garage, and Storage building</a:t>
            </a:r>
            <a:endParaRPr lang="en-US" dirty="0" smtClean="0"/>
          </a:p>
          <a:p>
            <a:pPr lvl="1"/>
            <a:r>
              <a:rPr lang="en-US" dirty="0" smtClean="0"/>
              <a:t>Wastewater Servicing </a:t>
            </a:r>
          </a:p>
          <a:p>
            <a:pPr lvl="2"/>
            <a:r>
              <a:rPr lang="en-CA" dirty="0" smtClean="0"/>
              <a:t>Full-time and seasonal staff complement of 242 people includes 9 for WFMA, which would increase with a larger Shop and Office facility</a:t>
            </a:r>
          </a:p>
          <a:p>
            <a:pPr lvl="2"/>
            <a:r>
              <a:rPr lang="en-CA" dirty="0" smtClean="0"/>
              <a:t>Accommodated by a 200MM wastewater service connection to existing combined sewer system east of Kent Street </a:t>
            </a:r>
          </a:p>
          <a:p>
            <a:pPr lvl="2"/>
            <a:r>
              <a:rPr lang="en-US" dirty="0" smtClean="0"/>
              <a:t>Calculate using Fixture Unit Method</a:t>
            </a:r>
          </a:p>
          <a:p>
            <a:endParaRPr lang="en-US" dirty="0" smtClean="0"/>
          </a:p>
          <a:p>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p:txBody>
          <a:bodyPr/>
          <a:lstStyle/>
          <a:p>
            <a:r>
              <a:rPr lang="en-US" dirty="0" smtClean="0"/>
              <a:t>Site Servicing </a:t>
            </a:r>
          </a:p>
          <a:p>
            <a:pPr lvl="1"/>
            <a:r>
              <a:rPr lang="en-US" dirty="0" smtClean="0"/>
              <a:t>Stormwater Management </a:t>
            </a:r>
          </a:p>
          <a:p>
            <a:pPr lvl="2"/>
            <a:r>
              <a:rPr lang="en-CA" dirty="0" smtClean="0"/>
              <a:t>Roland Combined Sewer District - underutilized 1500mm trunk located parallel to and north of Thomas Avenue</a:t>
            </a:r>
          </a:p>
          <a:p>
            <a:pPr lvl="2"/>
            <a:r>
              <a:rPr lang="en-CA" dirty="0" smtClean="0"/>
              <a:t>Restrict drainage to pre-development rates (grassland)</a:t>
            </a:r>
          </a:p>
          <a:p>
            <a:pPr lvl="2"/>
            <a:r>
              <a:rPr lang="en-CA" dirty="0" smtClean="0"/>
              <a:t>Incorporate on-site stormwater detention</a:t>
            </a:r>
            <a:endParaRPr lang="en-US" dirty="0" smtClean="0"/>
          </a:p>
          <a:p>
            <a:pPr lvl="1"/>
            <a:r>
              <a:rPr lang="en-US" dirty="0" smtClean="0"/>
              <a:t>Land Drainage System Connection</a:t>
            </a:r>
          </a:p>
          <a:p>
            <a:pPr lvl="2"/>
            <a:r>
              <a:rPr lang="en-CA" dirty="0" smtClean="0"/>
              <a:t>Double-backflow prevention, double flap gate </a:t>
            </a:r>
          </a:p>
          <a:p>
            <a:pPr lvl="2"/>
            <a:r>
              <a:rPr lang="en-CA" dirty="0" err="1" smtClean="0"/>
              <a:t>Hickenbottom</a:t>
            </a:r>
            <a:r>
              <a:rPr lang="en-CA" dirty="0" smtClean="0"/>
              <a:t> Surface Inlet device within the downstream (Snow Dump) retention basin</a:t>
            </a:r>
          </a:p>
          <a:p>
            <a:pPr lvl="2"/>
            <a:r>
              <a:rPr lang="en-CA" dirty="0" smtClean="0"/>
              <a:t>Inlet shall be set well above the invert of the existing combined sewer system</a:t>
            </a:r>
            <a:endParaRPr lang="en-US" dirty="0" smtClean="0"/>
          </a:p>
          <a:p>
            <a:pPr lvl="1"/>
            <a:r>
              <a:rPr lang="en-US" dirty="0" smtClean="0"/>
              <a:t>On-site Detention </a:t>
            </a:r>
          </a:p>
          <a:p>
            <a:pPr lvl="2"/>
            <a:r>
              <a:rPr lang="en-US" dirty="0" smtClean="0"/>
              <a:t>10.1 ha (25 acre) service area</a:t>
            </a:r>
          </a:p>
          <a:p>
            <a:pPr lvl="2"/>
            <a:r>
              <a:rPr lang="en-US" dirty="0" smtClean="0"/>
              <a:t>0.74 ha (1.82 acres) of live storage (7.3% of total)</a:t>
            </a:r>
          </a:p>
          <a:p>
            <a:pPr>
              <a:buNone/>
            </a:pPr>
            <a:endParaRPr lang="en-US" dirty="0" smtClean="0"/>
          </a:p>
          <a:p>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Site Design Considerations </a:t>
            </a:r>
            <a:endParaRPr lang="en-CA" dirty="0"/>
          </a:p>
        </p:txBody>
      </p:sp>
      <p:sp>
        <p:nvSpPr>
          <p:cNvPr id="3" name="Content Placeholder 2"/>
          <p:cNvSpPr>
            <a:spLocks noGrp="1"/>
          </p:cNvSpPr>
          <p:nvPr>
            <p:ph idx="1"/>
          </p:nvPr>
        </p:nvSpPr>
        <p:spPr/>
        <p:txBody>
          <a:bodyPr/>
          <a:lstStyle/>
          <a:p>
            <a:r>
              <a:rPr lang="en-US" dirty="0" smtClean="0"/>
              <a:t>Site Servicing </a:t>
            </a:r>
          </a:p>
          <a:p>
            <a:pPr lvl="1"/>
            <a:r>
              <a:rPr lang="en-US" dirty="0" smtClean="0"/>
              <a:t>Constructed Wetland Stormwater Detention Basins </a:t>
            </a:r>
          </a:p>
          <a:p>
            <a:pPr lvl="2"/>
            <a:r>
              <a:rPr lang="en-CA" dirty="0" smtClean="0"/>
              <a:t>Snow Dump and vehicle wash discharge with high dissolved salt content</a:t>
            </a:r>
          </a:p>
          <a:p>
            <a:pPr lvl="2"/>
            <a:r>
              <a:rPr lang="en-US" dirty="0" smtClean="0"/>
              <a:t>Use salt-tolerant seed mixture</a:t>
            </a:r>
          </a:p>
          <a:p>
            <a:pPr lvl="1"/>
            <a:r>
              <a:rPr lang="en-US" dirty="0" smtClean="0"/>
              <a:t>Site Grading </a:t>
            </a:r>
          </a:p>
          <a:p>
            <a:pPr lvl="2"/>
            <a:r>
              <a:rPr lang="en-US" dirty="0" smtClean="0"/>
              <a:t>Drainage arrows on drawings </a:t>
            </a:r>
          </a:p>
          <a:p>
            <a:pPr lvl="2"/>
            <a:r>
              <a:rPr lang="en-US" dirty="0" smtClean="0"/>
              <a:t>Maximize use of swales and infiltration trenches</a:t>
            </a:r>
          </a:p>
          <a:p>
            <a:pPr lvl="1"/>
            <a:r>
              <a:rPr lang="en-US" dirty="0" smtClean="0"/>
              <a:t>Potential for Natural Gas Servicing</a:t>
            </a:r>
          </a:p>
          <a:p>
            <a:pPr lvl="2"/>
            <a:r>
              <a:rPr lang="en-US" dirty="0" smtClean="0"/>
              <a:t>Readily available, not cost for installation</a:t>
            </a:r>
          </a:p>
          <a:p>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AECOM_blue-green_spectrum"/>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4754" name="Rectangle 2"/>
          <p:cNvSpPr>
            <a:spLocks noGrp="1" noChangeArrowheads="1"/>
          </p:cNvSpPr>
          <p:nvPr>
            <p:ph type="ctrTitle"/>
          </p:nvPr>
        </p:nvSpPr>
        <p:spPr>
          <a:xfrm>
            <a:off x="461962" y="1428750"/>
            <a:ext cx="8407717" cy="1470025"/>
          </a:xfrm>
        </p:spPr>
        <p:txBody>
          <a:bodyPr/>
          <a:lstStyle/>
          <a:p>
            <a:r>
              <a:rPr lang="en-CA" b="1" dirty="0" smtClean="0"/>
              <a:t>Design Build Bid</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Digital Materials</a:t>
            </a:r>
            <a:endParaRPr lang="en-CA" dirty="0"/>
          </a:p>
        </p:txBody>
      </p:sp>
      <p:sp>
        <p:nvSpPr>
          <p:cNvPr id="3" name="Content Placeholder 2"/>
          <p:cNvSpPr>
            <a:spLocks noGrp="1"/>
          </p:cNvSpPr>
          <p:nvPr>
            <p:ph idx="1"/>
          </p:nvPr>
        </p:nvSpPr>
        <p:spPr/>
        <p:txBody>
          <a:bodyPr/>
          <a:lstStyle/>
          <a:p>
            <a:r>
              <a:rPr lang="en-US" dirty="0" smtClean="0"/>
              <a:t>Digital Materials</a:t>
            </a:r>
          </a:p>
          <a:p>
            <a:pPr lvl="1"/>
            <a:r>
              <a:rPr lang="en-US" dirty="0" smtClean="0"/>
              <a:t>The City intends to provide (by Addendum) the plans and specifications listed in </a:t>
            </a:r>
            <a:r>
              <a:rPr lang="en-CA" dirty="0" smtClean="0"/>
              <a:t>Appendices B and C, in digital format </a:t>
            </a:r>
            <a:r>
              <a:rPr lang="en-CA" smtClean="0"/>
              <a:t>(AutoCAD </a:t>
            </a:r>
            <a:r>
              <a:rPr lang="en-CA" dirty="0" smtClean="0"/>
              <a:t>and Word) </a:t>
            </a:r>
            <a:r>
              <a:rPr lang="en-US" dirty="0" smtClean="0"/>
              <a:t>for use by the Design Build Teams</a:t>
            </a:r>
            <a:endParaRPr lang="en-CA" dirty="0" smtClean="0"/>
          </a:p>
          <a:p>
            <a:pPr lvl="1"/>
            <a:r>
              <a:rPr lang="en-US" dirty="0" smtClean="0"/>
              <a:t>All AECOM logos /identifiers will be removed</a:t>
            </a:r>
          </a:p>
          <a:p>
            <a:pPr lvl="1"/>
            <a:r>
              <a:rPr lang="en-US" dirty="0" smtClean="0"/>
              <a:t>Design Build Teams will be responsible for the accuracy of drawings and specifications submitted with their Proposals</a:t>
            </a:r>
          </a:p>
          <a:p>
            <a:pPr>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CA" dirty="0" smtClean="0"/>
              <a:t>Appendix B.     Programming and Design Documents</a:t>
            </a:r>
            <a:endParaRPr lang="en-US" dirty="0"/>
          </a:p>
        </p:txBody>
      </p:sp>
      <p:sp>
        <p:nvSpPr>
          <p:cNvPr id="6151" name="Rectangle 7"/>
          <p:cNvSpPr>
            <a:spLocks noGrp="1" noChangeArrowheads="1"/>
          </p:cNvSpPr>
          <p:nvPr>
            <p:ph idx="1"/>
          </p:nvPr>
        </p:nvSpPr>
        <p:spPr/>
        <p:txBody>
          <a:bodyPr/>
          <a:lstStyle/>
          <a:p>
            <a:r>
              <a:rPr lang="en-CA" dirty="0" smtClean="0"/>
              <a:t>Appendix B1 – Basic Program of Requirements</a:t>
            </a:r>
          </a:p>
          <a:p>
            <a:pPr lvl="1"/>
            <a:r>
              <a:rPr lang="en-US" dirty="0" smtClean="0"/>
              <a:t>Related Drawings and Specifications</a:t>
            </a:r>
            <a:endParaRPr lang="en-CA" dirty="0" smtClean="0"/>
          </a:p>
          <a:p>
            <a:pPr lvl="1"/>
            <a:r>
              <a:rPr lang="en-CA" dirty="0" smtClean="0"/>
              <a:t>Building and Site Design Considerations</a:t>
            </a:r>
          </a:p>
          <a:p>
            <a:pPr lvl="1"/>
            <a:r>
              <a:rPr lang="en-US" dirty="0" smtClean="0"/>
              <a:t>Overall Space Summary – building and site areas</a:t>
            </a:r>
          </a:p>
          <a:p>
            <a:pPr lvl="1"/>
            <a:r>
              <a:rPr lang="en-US" dirty="0" smtClean="0"/>
              <a:t>Detailed Descriptions of Functional Spaces </a:t>
            </a:r>
            <a:endParaRPr lang="en-CA" dirty="0" smtClean="0"/>
          </a:p>
          <a:p>
            <a:r>
              <a:rPr lang="en-CA" dirty="0" smtClean="0"/>
              <a:t>Appendix B2 – Room Data Sheets </a:t>
            </a:r>
          </a:p>
          <a:p>
            <a:r>
              <a:rPr lang="en-CA" dirty="0" smtClean="0"/>
              <a:t>Appendix B3 – Furnishings Table </a:t>
            </a:r>
          </a:p>
          <a:p>
            <a:pPr lvl="1"/>
            <a:r>
              <a:rPr lang="en-CA" dirty="0" smtClean="0"/>
              <a:t>for Space-Planning Purposes only</a:t>
            </a:r>
          </a:p>
          <a:p>
            <a:r>
              <a:rPr lang="en-CA" dirty="0" smtClean="0"/>
              <a:t>Appendix B4 – Schematic Drawings - Building and Site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p:txBody>
          <a:bodyPr/>
          <a:lstStyle/>
          <a:p>
            <a:r>
              <a:rPr lang="en-US" dirty="0"/>
              <a:t>Thank </a:t>
            </a:r>
            <a:r>
              <a:rPr lang="en-US" dirty="0" smtClean="0"/>
              <a:t>You.</a:t>
            </a:r>
            <a:br>
              <a:rPr lang="en-US" dirty="0" smtClean="0"/>
            </a:br>
            <a:r>
              <a:rPr lang="en-US" dirty="0" smtClean="0"/>
              <a:t>Questions?</a:t>
            </a:r>
            <a:endParaRPr lang="en-US" dirty="0"/>
          </a:p>
        </p:txBody>
      </p:sp>
      <p:sp>
        <p:nvSpPr>
          <p:cNvPr id="83971" name="Rectangle 3"/>
          <p:cNvSpPr>
            <a:spLocks noGrp="1" noChangeArrowheads="1"/>
          </p:cNvSpPr>
          <p:nvPr>
            <p:ph type="subTitle" idx="1"/>
          </p:nvPr>
        </p:nvSpPr>
        <p:spPr/>
        <p:txBody>
          <a:bodyPr/>
          <a:lstStyle/>
          <a:p>
            <a:r>
              <a:rPr lang="en-US" dirty="0" smtClean="0">
                <a:hlinkClick r:id="rId2"/>
              </a:rPr>
              <a:t>Shaun.Klassen@aecom.com</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p:txBody>
          <a:bodyPr/>
          <a:lstStyle/>
          <a:p>
            <a:r>
              <a:rPr lang="en-CA" dirty="0" smtClean="0"/>
              <a:t>Appendix B.     Programming and Design Documents</a:t>
            </a:r>
            <a:endParaRPr lang="en-US" dirty="0"/>
          </a:p>
        </p:txBody>
      </p:sp>
      <p:sp>
        <p:nvSpPr>
          <p:cNvPr id="6151" name="Rectangle 7"/>
          <p:cNvSpPr>
            <a:spLocks noGrp="1" noChangeArrowheads="1"/>
          </p:cNvSpPr>
          <p:nvPr>
            <p:ph idx="1"/>
          </p:nvPr>
        </p:nvSpPr>
        <p:spPr/>
        <p:txBody>
          <a:bodyPr/>
          <a:lstStyle/>
          <a:p>
            <a:pPr>
              <a:buNone/>
            </a:pPr>
            <a:r>
              <a:rPr lang="en-CA" dirty="0" smtClean="0"/>
              <a:t>  B4.1 </a:t>
            </a:r>
            <a:r>
              <a:rPr lang="en-CA" b="1" u="sng" dirty="0" smtClean="0"/>
              <a:t>SITE DRAWINGS</a:t>
            </a:r>
            <a:r>
              <a:rPr lang="en-CA" dirty="0" smtClean="0"/>
              <a:t> </a:t>
            </a:r>
          </a:p>
          <a:p>
            <a:pPr>
              <a:buNone/>
            </a:pPr>
            <a:r>
              <a:rPr lang="en-CA" b="1" dirty="0" smtClean="0"/>
              <a:t>	</a:t>
            </a:r>
            <a:r>
              <a:rPr lang="en-CA" sz="1800" b="1" dirty="0" smtClean="0"/>
              <a:t>01-C-1001</a:t>
            </a:r>
            <a:r>
              <a:rPr lang="en-CA" sz="1800" dirty="0" smtClean="0"/>
              <a:t> Subject Site – Existing Conditions </a:t>
            </a:r>
          </a:p>
          <a:p>
            <a:pPr>
              <a:buNone/>
            </a:pPr>
            <a:r>
              <a:rPr lang="en-CA" sz="1800" b="1" dirty="0" smtClean="0"/>
              <a:t>	01-C-1002</a:t>
            </a:r>
            <a:r>
              <a:rPr lang="en-CA" sz="1800" dirty="0" smtClean="0"/>
              <a:t> Summary Diagram of Subsurface Investigations </a:t>
            </a:r>
          </a:p>
          <a:p>
            <a:pPr>
              <a:buNone/>
            </a:pPr>
            <a:r>
              <a:rPr lang="en-CA" sz="1800" b="1" dirty="0" smtClean="0"/>
              <a:t>	01-C-1003</a:t>
            </a:r>
            <a:r>
              <a:rPr lang="en-CA" sz="1800" dirty="0" smtClean="0"/>
              <a:t> Conceptual Site Plan – Program Elements  </a:t>
            </a:r>
          </a:p>
          <a:p>
            <a:pPr>
              <a:buNone/>
            </a:pPr>
            <a:r>
              <a:rPr lang="en-CA" sz="1800" b="1" dirty="0" smtClean="0"/>
              <a:t>	01-C-1004</a:t>
            </a:r>
            <a:r>
              <a:rPr lang="en-CA" sz="1800" dirty="0" smtClean="0"/>
              <a:t> Conceptual Site Plan and Details – Surfacing Materials </a:t>
            </a:r>
          </a:p>
          <a:p>
            <a:pPr>
              <a:buNone/>
            </a:pPr>
            <a:r>
              <a:rPr lang="en-CA" sz="1800" b="1" dirty="0" smtClean="0"/>
              <a:t>	01-C-1005</a:t>
            </a:r>
            <a:r>
              <a:rPr lang="en-CA" sz="1800" dirty="0" smtClean="0"/>
              <a:t> Conceptual Site Servicing Plan and Details  </a:t>
            </a:r>
          </a:p>
          <a:p>
            <a:pPr>
              <a:buNone/>
            </a:pPr>
            <a:r>
              <a:rPr lang="en-CA" sz="1800" b="1" dirty="0" smtClean="0"/>
              <a:t>	01-C-4001</a:t>
            </a:r>
            <a:r>
              <a:rPr lang="en-CA" sz="1800" dirty="0" smtClean="0"/>
              <a:t> Gate Details    </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Picture 3"/>
          <p:cNvPicPr>
            <a:picLocks noChangeAspect="1" noChangeArrowheads="1"/>
          </p:cNvPicPr>
          <p:nvPr/>
        </p:nvPicPr>
        <p:blipFill>
          <a:blip r:embed="rId2" cstate="print"/>
          <a:srcRect l="2794" t="19216"/>
          <a:stretch>
            <a:fillRect/>
          </a:stretch>
        </p:blipFill>
        <p:spPr bwMode="auto">
          <a:xfrm>
            <a:off x="457200" y="1001713"/>
            <a:ext cx="8316000" cy="4882171"/>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01-C-1001 Subject Site – Existing Conditions</a:t>
            </a:r>
            <a:endParaRPr lang="en-US" dirty="0"/>
          </a:p>
        </p:txBody>
      </p:sp>
      <p:sp>
        <p:nvSpPr>
          <p:cNvPr id="4" name="TextBox 3"/>
          <p:cNvSpPr txBox="1"/>
          <p:nvPr/>
        </p:nvSpPr>
        <p:spPr>
          <a:xfrm>
            <a:off x="2294327" y="6035040"/>
            <a:ext cx="5654497" cy="369332"/>
          </a:xfrm>
          <a:prstGeom prst="rect">
            <a:avLst/>
          </a:prstGeom>
          <a:noFill/>
        </p:spPr>
        <p:txBody>
          <a:bodyPr wrap="none" rtlCol="0">
            <a:spAutoFit/>
          </a:bodyPr>
          <a:lstStyle/>
          <a:p>
            <a:r>
              <a:rPr lang="en-US" dirty="0" smtClean="0"/>
              <a:t>Context, 0.25 m ASL contours, existing features </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p:cNvPicPr>
            <a:picLocks noChangeAspect="1" noChangeArrowheads="1"/>
          </p:cNvPicPr>
          <p:nvPr/>
        </p:nvPicPr>
        <p:blipFill>
          <a:blip r:embed="rId2" cstate="print"/>
          <a:srcRect l="2667" t="19098"/>
          <a:stretch>
            <a:fillRect/>
          </a:stretch>
        </p:blipFill>
        <p:spPr bwMode="auto">
          <a:xfrm>
            <a:off x="448056" y="1001713"/>
            <a:ext cx="8316000" cy="4882876"/>
          </a:xfrm>
          <a:prstGeom prst="rect">
            <a:avLst/>
          </a:prstGeom>
          <a:noFill/>
          <a:ln w="9525">
            <a:noFill/>
            <a:miter lim="800000"/>
            <a:headEnd/>
            <a:tailEnd/>
          </a:ln>
        </p:spPr>
      </p:pic>
      <p:sp>
        <p:nvSpPr>
          <p:cNvPr id="2" name="Title 1"/>
          <p:cNvSpPr>
            <a:spLocks noGrp="1"/>
          </p:cNvSpPr>
          <p:nvPr>
            <p:ph type="title"/>
          </p:nvPr>
        </p:nvSpPr>
        <p:spPr>
          <a:xfrm>
            <a:off x="457200" y="330200"/>
            <a:ext cx="8686800" cy="671513"/>
          </a:xfrm>
        </p:spPr>
        <p:txBody>
          <a:bodyPr/>
          <a:lstStyle/>
          <a:p>
            <a:r>
              <a:rPr lang="en-CA" dirty="0" smtClean="0"/>
              <a:t>01-C-1002 Summary Diagram of Subsurface Investigations</a:t>
            </a:r>
            <a:endParaRPr lang="en-US" dirty="0"/>
          </a:p>
        </p:txBody>
      </p:sp>
      <p:sp>
        <p:nvSpPr>
          <p:cNvPr id="5" name="TextBox 4"/>
          <p:cNvSpPr txBox="1"/>
          <p:nvPr/>
        </p:nvSpPr>
        <p:spPr>
          <a:xfrm>
            <a:off x="2009010" y="5960102"/>
            <a:ext cx="5767926" cy="369332"/>
          </a:xfrm>
          <a:prstGeom prst="rect">
            <a:avLst/>
          </a:prstGeom>
          <a:noFill/>
        </p:spPr>
        <p:txBody>
          <a:bodyPr wrap="none" rtlCol="0">
            <a:spAutoFit/>
          </a:bodyPr>
          <a:lstStyle/>
          <a:p>
            <a:r>
              <a:rPr lang="en-US" dirty="0" smtClean="0"/>
              <a:t>Contours indicate depths to undisturbed material.</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cstate="print"/>
          <a:srcRect l="2785" t="15568"/>
          <a:stretch>
            <a:fillRect/>
          </a:stretch>
        </p:blipFill>
        <p:spPr bwMode="auto">
          <a:xfrm>
            <a:off x="456888" y="1001713"/>
            <a:ext cx="8316000" cy="5102099"/>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01-C-1003 Conceptual Site Plan – Program Elements</a:t>
            </a:r>
            <a:endParaRPr lang="en-US" dirty="0"/>
          </a:p>
        </p:txBody>
      </p:sp>
      <p:sp>
        <p:nvSpPr>
          <p:cNvPr id="4" name="TextBox 3"/>
          <p:cNvSpPr txBox="1"/>
          <p:nvPr/>
        </p:nvSpPr>
        <p:spPr>
          <a:xfrm>
            <a:off x="1622148" y="6103812"/>
            <a:ext cx="6779420" cy="369332"/>
          </a:xfrm>
          <a:prstGeom prst="rect">
            <a:avLst/>
          </a:prstGeom>
          <a:noFill/>
        </p:spPr>
        <p:txBody>
          <a:bodyPr wrap="none" rtlCol="0">
            <a:spAutoFit/>
          </a:bodyPr>
          <a:lstStyle/>
          <a:p>
            <a:r>
              <a:rPr lang="en-US" dirty="0" smtClean="0"/>
              <a:t>Organizing diagram referencing Program of Requirements</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srcRect l="2413" t="9501"/>
          <a:stretch>
            <a:fillRect/>
          </a:stretch>
        </p:blipFill>
        <p:spPr bwMode="auto">
          <a:xfrm>
            <a:off x="457200" y="1001713"/>
            <a:ext cx="8316000" cy="5439161"/>
          </a:xfrm>
          <a:prstGeom prst="rect">
            <a:avLst/>
          </a:prstGeom>
          <a:noFill/>
          <a:ln w="9525">
            <a:noFill/>
            <a:miter lim="800000"/>
            <a:headEnd/>
            <a:tailEnd/>
          </a:ln>
        </p:spPr>
      </p:pic>
      <p:sp>
        <p:nvSpPr>
          <p:cNvPr id="2" name="Title 1"/>
          <p:cNvSpPr>
            <a:spLocks noGrp="1"/>
          </p:cNvSpPr>
          <p:nvPr>
            <p:ph type="title"/>
          </p:nvPr>
        </p:nvSpPr>
        <p:spPr/>
        <p:txBody>
          <a:bodyPr/>
          <a:lstStyle/>
          <a:p>
            <a:r>
              <a:rPr lang="en-CA" dirty="0" smtClean="0"/>
              <a:t>01-C-1004 Conceptual Site Plan and Details – </a:t>
            </a:r>
            <a:br>
              <a:rPr lang="en-CA" dirty="0" smtClean="0"/>
            </a:br>
            <a:r>
              <a:rPr lang="en-CA" dirty="0" smtClean="0"/>
              <a:t>Surfacing Materials</a:t>
            </a:r>
            <a:endParaRPr lang="en-US" dirty="0"/>
          </a:p>
        </p:txBody>
      </p:sp>
    </p:spTree>
  </p:cSld>
  <p:clrMapOvr>
    <a:masterClrMapping/>
  </p:clrMapOvr>
</p:sld>
</file>

<file path=ppt/theme/theme1.xml><?xml version="1.0" encoding="utf-8"?>
<a:theme xmlns:a="http://schemas.openxmlformats.org/drawingml/2006/main" name="1_AECOM_PowerPoint_tutorial_091709">
  <a:themeElements>
    <a:clrScheme name="White Title Slide 1">
      <a:dk1>
        <a:srgbClr val="000000"/>
      </a:dk1>
      <a:lt1>
        <a:srgbClr val="FFFFFF"/>
      </a:lt1>
      <a:dk2>
        <a:srgbClr val="000000"/>
      </a:dk2>
      <a:lt2>
        <a:srgbClr val="988F86"/>
      </a:lt2>
      <a:accent1>
        <a:srgbClr val="63C1DF"/>
      </a:accent1>
      <a:accent2>
        <a:srgbClr val="85E61F"/>
      </a:accent2>
      <a:accent3>
        <a:srgbClr val="FFFFFF"/>
      </a:accent3>
      <a:accent4>
        <a:srgbClr val="000000"/>
      </a:accent4>
      <a:accent5>
        <a:srgbClr val="B7DDEC"/>
      </a:accent5>
      <a:accent6>
        <a:srgbClr val="78D01B"/>
      </a:accent6>
      <a:hlink>
        <a:srgbClr val="FC9F1A"/>
      </a:hlink>
      <a:folHlink>
        <a:srgbClr val="9C0880"/>
      </a:folHlink>
    </a:clrScheme>
    <a:fontScheme name="White 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2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en-US" sz="2000" b="0" i="0" u="none" strike="noStrike" cap="none" normalizeH="0" baseline="0" smtClean="0">
            <a:ln>
              <a:noFill/>
            </a:ln>
            <a:solidFill>
              <a:schemeClr val="tx2"/>
            </a:solidFill>
            <a:effectLst/>
            <a:latin typeface="Arial" charset="0"/>
          </a:defRPr>
        </a:defPPr>
      </a:lstStyle>
    </a:lnDef>
  </a:objectDefaults>
  <a:extraClrSchemeLst>
    <a:extraClrScheme>
      <a:clrScheme name="White Title Slide 1">
        <a:dk1>
          <a:srgbClr val="000000"/>
        </a:dk1>
        <a:lt1>
          <a:srgbClr val="FFFFFF"/>
        </a:lt1>
        <a:dk2>
          <a:srgbClr val="000000"/>
        </a:dk2>
        <a:lt2>
          <a:srgbClr val="988F86"/>
        </a:lt2>
        <a:accent1>
          <a:srgbClr val="63C1DF"/>
        </a:accent1>
        <a:accent2>
          <a:srgbClr val="85E61F"/>
        </a:accent2>
        <a:accent3>
          <a:srgbClr val="FFFFFF"/>
        </a:accent3>
        <a:accent4>
          <a:srgbClr val="000000"/>
        </a:accent4>
        <a:accent5>
          <a:srgbClr val="B7DDEC"/>
        </a:accent5>
        <a:accent6>
          <a:srgbClr val="78D01B"/>
        </a:accent6>
        <a:hlink>
          <a:srgbClr val="FC9F1A"/>
        </a:hlink>
        <a:folHlink>
          <a:srgbClr val="9C0880"/>
        </a:folHlink>
      </a:clrScheme>
      <a:clrMap bg1="lt1" tx1="dk1" bg2="lt2" tx2="dk2" accent1="accent1" accent2="accent2" accent3="accent3" accent4="accent4" accent5="accent5" accent6="accent6" hlink="hlink" folHlink="folHlink"/>
    </a:extraClrScheme>
    <a:extraClrScheme>
      <a:clrScheme name="White Title Slide 2">
        <a:dk1>
          <a:srgbClr val="988F86"/>
        </a:dk1>
        <a:lt1>
          <a:srgbClr val="FFFFFF"/>
        </a:lt1>
        <a:dk2>
          <a:srgbClr val="000000"/>
        </a:dk2>
        <a:lt2>
          <a:srgbClr val="FFFFFF"/>
        </a:lt2>
        <a:accent1>
          <a:srgbClr val="63C1DF"/>
        </a:accent1>
        <a:accent2>
          <a:srgbClr val="85E61F"/>
        </a:accent2>
        <a:accent3>
          <a:srgbClr val="AAAAAA"/>
        </a:accent3>
        <a:accent4>
          <a:srgbClr val="DADADA"/>
        </a:accent4>
        <a:accent5>
          <a:srgbClr val="B7DDEC"/>
        </a:accent5>
        <a:accent6>
          <a:srgbClr val="78D01B"/>
        </a:accent6>
        <a:hlink>
          <a:srgbClr val="FC9F1A"/>
        </a:hlink>
        <a:folHlink>
          <a:srgbClr val="9C08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82E71B5C625746A681CBDFA50623D5" ma:contentTypeVersion="0" ma:contentTypeDescription="Create a new document." ma:contentTypeScope="" ma:versionID="d7dd01339ad9a2beb64f45b18c4c2d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3C2E9CC-9185-41E0-A209-061ED3185790}">
  <ds:schemaRefs>
    <ds:schemaRef ds:uri="http://schemas.microsoft.com/office/2006/metadata/properties"/>
  </ds:schemaRefs>
</ds:datastoreItem>
</file>

<file path=customXml/itemProps2.xml><?xml version="1.0" encoding="utf-8"?>
<ds:datastoreItem xmlns:ds="http://schemas.openxmlformats.org/officeDocument/2006/customXml" ds:itemID="{276C041A-1BE1-40DC-AE94-55D03CCB5BCA}">
  <ds:schemaRefs>
    <ds:schemaRef ds:uri="http://schemas.microsoft.com/sharepoint/v3/contenttype/forms"/>
  </ds:schemaRefs>
</ds:datastoreItem>
</file>

<file path=customXml/itemProps3.xml><?xml version="1.0" encoding="utf-8"?>
<ds:datastoreItem xmlns:ds="http://schemas.openxmlformats.org/officeDocument/2006/customXml" ds:itemID="{B14D817B-27D2-4CF0-8361-3DFD6BB74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724</TotalTime>
  <Words>1722</Words>
  <Application>Microsoft Office PowerPoint</Application>
  <PresentationFormat>On-screen Show (4:3)</PresentationFormat>
  <Paragraphs>262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1_AECOM_PowerPoint_tutorial_091709</vt:lpstr>
      <vt:lpstr>RFP 429-2011 – Design and Construction of the Public Works East Yard Complex at the Former Elmwood/Nairn Landfill Site </vt:lpstr>
      <vt:lpstr>Technical Appendices  - B. Programming and Design  Documents  - C. Specifications  - D. Background Information</vt:lpstr>
      <vt:lpstr>City of Winnipeg Public Works East Yards Design Build RFP </vt:lpstr>
      <vt:lpstr>Appendix B.     Programming and Design Documents</vt:lpstr>
      <vt:lpstr>Appendix B.     Programming and Design Documents</vt:lpstr>
      <vt:lpstr>01-C-1001 Subject Site – Existing Conditions</vt:lpstr>
      <vt:lpstr>01-C-1002 Summary Diagram of Subsurface Investigations</vt:lpstr>
      <vt:lpstr>01-C-1003 Conceptual Site Plan – Program Elements</vt:lpstr>
      <vt:lpstr>01-C-1004 Conceptual Site Plan and Details –  Surfacing Materials</vt:lpstr>
      <vt:lpstr>01-C-1005 Conceptual Site Servicing Plan and Details</vt:lpstr>
      <vt:lpstr>01-C-4001 Gate Details</vt:lpstr>
      <vt:lpstr>Appendix B.     Programming and Design Documents</vt:lpstr>
      <vt:lpstr>A-1 Main Office and Garage Building Schematic Design Drawing - Floor Plans</vt:lpstr>
      <vt:lpstr>A-2 Main Office and Garage Building Schematic Design Diagram - Main Floor</vt:lpstr>
      <vt:lpstr>A-3 Main Office and Garage Building Schematic Design Diagram - Second  Floor</vt:lpstr>
      <vt:lpstr>A-5 Main Office and Garage Building Schematic Design Diagram - Building Elevations    </vt:lpstr>
      <vt:lpstr>A-6 Main Office and Garage Building Schematic Design Diagram - Building Sections  </vt:lpstr>
      <vt:lpstr>Appendix C.     Specifications </vt:lpstr>
      <vt:lpstr>Appendix C.     Specifications </vt:lpstr>
      <vt:lpstr>Appendix D.     Background Information </vt:lpstr>
      <vt:lpstr>Appendix D.     Background Information </vt:lpstr>
      <vt:lpstr>Building and Site  Design Considerations</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Building and Site Design Considerations </vt:lpstr>
      <vt:lpstr>Design Build Bid</vt:lpstr>
      <vt:lpstr>Use of Digital Materials</vt:lpstr>
      <vt:lpstr>Thank You. Questions?</vt:lpstr>
    </vt:vector>
  </TitlesOfParts>
  <Company>AECOM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Optional Presentation Title Blue–Green Gradation</dc:title>
  <cp:lastModifiedBy>Green, Catherine</cp:lastModifiedBy>
  <cp:revision>70</cp:revision>
  <dcterms:created xsi:type="dcterms:W3CDTF">2010-11-02T21:00:00Z</dcterms:created>
  <dcterms:modified xsi:type="dcterms:W3CDTF">2011-06-14T16:24:27Z</dcterms:modified>
</cp:coreProperties>
</file>